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892" r:id="rId2"/>
    <p:sldId id="893" r:id="rId3"/>
    <p:sldId id="894" r:id="rId4"/>
    <p:sldId id="895" r:id="rId5"/>
    <p:sldId id="896" r:id="rId6"/>
    <p:sldId id="897" r:id="rId7"/>
    <p:sldId id="898" r:id="rId8"/>
    <p:sldId id="899" r:id="rId9"/>
    <p:sldId id="900" r:id="rId10"/>
    <p:sldId id="901" r:id="rId11"/>
    <p:sldId id="902" r:id="rId12"/>
    <p:sldId id="903" r:id="rId13"/>
    <p:sldId id="904" r:id="rId14"/>
    <p:sldId id="905" r:id="rId15"/>
    <p:sldId id="906" r:id="rId16"/>
    <p:sldId id="907" r:id="rId17"/>
    <p:sldId id="908" r:id="rId18"/>
    <p:sldId id="909" r:id="rId19"/>
    <p:sldId id="910" r:id="rId20"/>
    <p:sldId id="911" r:id="rId21"/>
    <p:sldId id="912" r:id="rId22"/>
    <p:sldId id="913" r:id="rId23"/>
    <p:sldId id="914" r:id="rId24"/>
    <p:sldId id="915" r:id="rId25"/>
    <p:sldId id="916" r:id="rId26"/>
    <p:sldId id="917" r:id="rId27"/>
    <p:sldId id="918" r:id="rId28"/>
    <p:sldId id="919" r:id="rId29"/>
    <p:sldId id="920" r:id="rId30"/>
    <p:sldId id="921" r:id="rId31"/>
    <p:sldId id="922" r:id="rId32"/>
    <p:sldId id="923" r:id="rId33"/>
    <p:sldId id="924" r:id="rId34"/>
    <p:sldId id="925" r:id="rId35"/>
    <p:sldId id="926" r:id="rId36"/>
    <p:sldId id="927" r:id="rId37"/>
    <p:sldId id="928" r:id="rId38"/>
    <p:sldId id="929" r:id="rId39"/>
    <p:sldId id="930" r:id="rId40"/>
    <p:sldId id="931" r:id="rId41"/>
    <p:sldId id="932" r:id="rId42"/>
    <p:sldId id="933" r:id="rId43"/>
    <p:sldId id="934" r:id="rId44"/>
    <p:sldId id="935" r:id="rId45"/>
    <p:sldId id="936" r:id="rId46"/>
    <p:sldId id="937" r:id="rId47"/>
    <p:sldId id="938" r:id="rId48"/>
    <p:sldId id="939" r:id="rId49"/>
    <p:sldId id="940" r:id="rId50"/>
    <p:sldId id="941" r:id="rId51"/>
    <p:sldId id="942" r:id="rId52"/>
    <p:sldId id="943" r:id="rId53"/>
    <p:sldId id="944" r:id="rId54"/>
    <p:sldId id="945" r:id="rId55"/>
    <p:sldId id="946" r:id="rId56"/>
    <p:sldId id="947" r:id="rId57"/>
    <p:sldId id="948" r:id="rId58"/>
    <p:sldId id="949" r:id="rId59"/>
    <p:sldId id="950" r:id="rId60"/>
    <p:sldId id="951" r:id="rId61"/>
    <p:sldId id="952" r:id="rId62"/>
    <p:sldId id="953" r:id="rId63"/>
    <p:sldId id="954" r:id="rId64"/>
    <p:sldId id="955" r:id="rId65"/>
    <p:sldId id="956" r:id="rId66"/>
    <p:sldId id="957" r:id="rId67"/>
    <p:sldId id="958" r:id="rId68"/>
    <p:sldId id="959" r:id="rId69"/>
    <p:sldId id="960" r:id="rId70"/>
    <p:sldId id="961" r:id="rId71"/>
    <p:sldId id="962" r:id="rId72"/>
    <p:sldId id="963" r:id="rId73"/>
    <p:sldId id="964" r:id="rId74"/>
    <p:sldId id="965" r:id="rId75"/>
    <p:sldId id="966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2" autoAdjust="0"/>
    <p:restoredTop sz="93899" autoAdjust="0"/>
  </p:normalViewPr>
  <p:slideViewPr>
    <p:cSldViewPr snapToGrid="0">
      <p:cViewPr varScale="1">
        <p:scale>
          <a:sx n="64" d="100"/>
          <a:sy n="64" d="100"/>
        </p:scale>
        <p:origin x="1248" y="3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AE10E-2FC1-4217-B283-9A8DAC172CA6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98C9902-DBF9-450C-86C4-51E2C191CB3F}">
      <dgm:prSet phldrT="[文字]" custT="1"/>
      <dgm:spPr/>
      <dgm:t>
        <a:bodyPr/>
        <a:lstStyle/>
        <a:p>
          <a:r>
            <a:rPr lang="en-US" altLang="zh-TW" sz="2800" dirty="0"/>
            <a:t>Speech Signal Generation</a:t>
          </a:r>
          <a:endParaRPr lang="zh-TW" altLang="en-US" sz="2800" dirty="0"/>
        </a:p>
      </dgm:t>
    </dgm:pt>
    <dgm:pt modelId="{21120D53-D4F7-4A0A-849D-8AD199ED4C98}" type="par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68A2FAA-474A-4648-9CA2-EE26FA563FF2}" type="sib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C38580B-91C9-45B0-B628-D8F31C6C8ECB}">
      <dgm:prSet phldrT="[文字]" custT="1"/>
      <dgm:spPr/>
      <dgm:t>
        <a:bodyPr/>
        <a:lstStyle/>
        <a:p>
          <a:r>
            <a:rPr lang="en-US" altLang="zh-TW" sz="2800" dirty="0"/>
            <a:t>Speech enhancement </a:t>
          </a:r>
          <a:endParaRPr lang="zh-TW" altLang="en-US" sz="2800" dirty="0"/>
        </a:p>
      </dgm:t>
    </dgm:pt>
    <dgm:pt modelId="{48F7F7EA-A827-4F0F-895D-8507A6BF0C50}" type="par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231F7478-2233-4881-AE41-4A8FBC35903D}" type="sib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E2CAEF5B-B486-4C8C-A46D-0AACB98B7F1E}">
      <dgm:prSet phldrT="[文字]" custT="1"/>
      <dgm:spPr/>
      <dgm:t>
        <a:bodyPr/>
        <a:lstStyle/>
        <a:p>
          <a:r>
            <a:rPr lang="en-US" altLang="zh-TW" sz="2800" dirty="0"/>
            <a:t>Conclusion </a:t>
          </a:r>
          <a:endParaRPr lang="zh-TW" altLang="en-US" sz="2800" dirty="0"/>
        </a:p>
      </dgm:t>
    </dgm:pt>
    <dgm:pt modelId="{4118F3A9-6515-498F-95DE-7F9B91219C20}" type="par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45EDD19F-5057-4CC3-8D88-8A9C5E5F7A4E}" type="sib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38272D8F-583B-47FD-BD19-6ECB9D811EC6}">
      <dgm:prSet phldrT="[文字]" custT="1"/>
      <dgm:spPr/>
      <dgm:t>
        <a:bodyPr/>
        <a:lstStyle/>
        <a:p>
          <a:r>
            <a:rPr lang="en-US" altLang="zh-TW" sz="2800" dirty="0" err="1"/>
            <a:t>Postfilter</a:t>
          </a:r>
          <a:r>
            <a:rPr lang="en-US" altLang="zh-TW" sz="2800" dirty="0"/>
            <a:t>, speech synthesis, voice conversion</a:t>
          </a:r>
          <a:endParaRPr lang="zh-TW" altLang="en-US" sz="2800" dirty="0"/>
        </a:p>
      </dgm:t>
    </dgm:pt>
    <dgm:pt modelId="{24B68B60-2D32-4722-9CD7-DDAD22B2EC11}" type="par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C5CF170C-1893-4E2C-A344-68FB113F86FA}" type="sib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1BD85FFE-12BA-47B5-8E8F-3CE43BB64597}">
      <dgm:prSet phldrT="[文字]" custT="1"/>
      <dgm:spPr/>
      <dgm:t>
        <a:bodyPr/>
        <a:lstStyle/>
        <a:p>
          <a:r>
            <a:rPr lang="en-US" altLang="zh-TW" sz="2800" dirty="0"/>
            <a:t>Speech recognition </a:t>
          </a:r>
          <a:endParaRPr lang="zh-TW" altLang="en-US" sz="2800" dirty="0"/>
        </a:p>
      </dgm:t>
    </dgm:pt>
    <dgm:pt modelId="{B4466FA3-0B98-406E-9526-4C077BEB61DF}" type="par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DD8B8A41-21F9-45A6-A976-7887DFA53F27}" type="sib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AFFCB9F6-945B-4ADE-B323-0D6DC4C0EE6C}">
      <dgm:prSet phldrT="[文字]" custT="1"/>
      <dgm:spPr/>
      <dgm:t>
        <a:bodyPr/>
        <a:lstStyle/>
        <a:p>
          <a:r>
            <a:rPr lang="en-US" altLang="zh-TW" sz="2800" dirty="0"/>
            <a:t>Speech Signal Recognition </a:t>
          </a:r>
          <a:endParaRPr lang="zh-TW" altLang="en-US" sz="2800" dirty="0"/>
        </a:p>
      </dgm:t>
    </dgm:pt>
    <dgm:pt modelId="{21E1B4A4-A383-4D73-AB3F-80BC72211AD0}" type="par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07B69AC4-0433-4581-AAF5-2CD7F8843C40}" type="sib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B5CB13AD-CE0D-48D5-9C1F-A1441A17608E}">
      <dgm:prSet phldrT="[文字]" custT="1"/>
      <dgm:spPr/>
      <dgm:t>
        <a:bodyPr/>
        <a:lstStyle/>
        <a:p>
          <a:r>
            <a:rPr lang="en-US" altLang="zh-TW" sz="2800" dirty="0"/>
            <a:t>Speaker recognition</a:t>
          </a:r>
          <a:endParaRPr lang="zh-TW" altLang="en-US" sz="2800" dirty="0"/>
        </a:p>
      </dgm:t>
    </dgm:pt>
    <dgm:pt modelId="{872626B6-0298-42DA-A277-2FCAB88965F0}" type="par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F63A30-92BE-4335-9CEB-4203DBF27ECF}" type="sib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03C4C1-76FC-45A2-86E6-56E11484EFF3}">
      <dgm:prSet custT="1"/>
      <dgm:spPr/>
      <dgm:t>
        <a:bodyPr/>
        <a:lstStyle/>
        <a:p>
          <a:endParaRPr lang="zh-TW" altLang="en-US" sz="2800" dirty="0"/>
        </a:p>
      </dgm:t>
    </dgm:pt>
    <dgm:pt modelId="{44E17A42-138E-46AF-A233-873FA8E293E1}" type="parTrans" cxnId="{DDD6BB5A-2399-4BC2-9672-4F6B2427994F}">
      <dgm:prSet/>
      <dgm:spPr/>
      <dgm:t>
        <a:bodyPr/>
        <a:lstStyle/>
        <a:p>
          <a:endParaRPr lang="zh-TW" altLang="en-US"/>
        </a:p>
      </dgm:t>
    </dgm:pt>
    <dgm:pt modelId="{7FB167C2-612B-44E4-BF94-4E7241AE0FB4}" type="sibTrans" cxnId="{DDD6BB5A-2399-4BC2-9672-4F6B2427994F}">
      <dgm:prSet/>
      <dgm:spPr/>
      <dgm:t>
        <a:bodyPr/>
        <a:lstStyle/>
        <a:p>
          <a:endParaRPr lang="zh-TW" altLang="en-US"/>
        </a:p>
      </dgm:t>
    </dgm:pt>
    <dgm:pt modelId="{AE266425-75F3-4E59-9D29-207B454757EB}">
      <dgm:prSet phldrT="[文字]" custT="1"/>
      <dgm:spPr/>
      <dgm:t>
        <a:bodyPr/>
        <a:lstStyle/>
        <a:p>
          <a:r>
            <a:rPr lang="en-US" altLang="zh-TW" sz="2800" dirty="0"/>
            <a:t>Speech emotion recognition</a:t>
          </a:r>
          <a:endParaRPr lang="zh-TW" altLang="en-US" sz="2800" dirty="0"/>
        </a:p>
      </dgm:t>
    </dgm:pt>
    <dgm:pt modelId="{94BEC90E-8B43-41BB-982F-FAE505614D54}" type="parTrans" cxnId="{FBC6F6BC-E9B9-45B3-AEC9-6671D08207EA}">
      <dgm:prSet/>
      <dgm:spPr/>
      <dgm:t>
        <a:bodyPr/>
        <a:lstStyle/>
        <a:p>
          <a:endParaRPr lang="zh-TW" altLang="en-US"/>
        </a:p>
      </dgm:t>
    </dgm:pt>
    <dgm:pt modelId="{5007CE74-FF71-4D00-B874-6299B0E28E8B}" type="sibTrans" cxnId="{FBC6F6BC-E9B9-45B3-AEC9-6671D08207EA}">
      <dgm:prSet/>
      <dgm:spPr/>
      <dgm:t>
        <a:bodyPr/>
        <a:lstStyle/>
        <a:p>
          <a:endParaRPr lang="zh-TW" altLang="en-US"/>
        </a:p>
      </dgm:t>
    </dgm:pt>
    <dgm:pt modelId="{0AF1ED8D-D67C-4E20-871E-79F9DD97B6E6}">
      <dgm:prSet phldrT="[文字]" custT="1"/>
      <dgm:spPr/>
      <dgm:t>
        <a:bodyPr/>
        <a:lstStyle/>
        <a:p>
          <a:r>
            <a:rPr lang="en-US" altLang="zh-TW" sz="2800" dirty="0"/>
            <a:t>Lip reading  </a:t>
          </a:r>
          <a:endParaRPr lang="zh-TW" altLang="en-US" sz="2800" dirty="0"/>
        </a:p>
      </dgm:t>
    </dgm:pt>
    <dgm:pt modelId="{9ED9170F-09D5-4D3E-8806-9AF4B0DBA8E6}" type="parTrans" cxnId="{65D57006-BF4D-4047-8137-72B21CB57063}">
      <dgm:prSet/>
      <dgm:spPr/>
      <dgm:t>
        <a:bodyPr/>
        <a:lstStyle/>
        <a:p>
          <a:endParaRPr lang="zh-TW" altLang="en-US"/>
        </a:p>
      </dgm:t>
    </dgm:pt>
    <dgm:pt modelId="{6B0BB00C-C3D4-484C-AFC7-4D6EAEFFBF4C}" type="sibTrans" cxnId="{65D57006-BF4D-4047-8137-72B21CB57063}">
      <dgm:prSet/>
      <dgm:spPr/>
      <dgm:t>
        <a:bodyPr/>
        <a:lstStyle/>
        <a:p>
          <a:endParaRPr lang="zh-TW" altLang="en-US"/>
        </a:p>
      </dgm:t>
    </dgm:pt>
    <dgm:pt modelId="{92C14E10-930A-4454-827E-9E941CA366A1}" type="pres">
      <dgm:prSet presAssocID="{C42AE10E-2FC1-4217-B283-9A8DAC172CA6}" presName="linear" presStyleCnt="0">
        <dgm:presLayoutVars>
          <dgm:animLvl val="lvl"/>
          <dgm:resizeHandles val="exact"/>
        </dgm:presLayoutVars>
      </dgm:prSet>
      <dgm:spPr/>
    </dgm:pt>
    <dgm:pt modelId="{9FBA1960-2D08-45DF-8032-CB4888BFECAB}" type="pres">
      <dgm:prSet presAssocID="{898C9902-DBF9-450C-86C4-51E2C191CB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08CFD9-A96F-4DE7-8E01-F2835461154C}" type="pres">
      <dgm:prSet presAssocID="{898C9902-DBF9-450C-86C4-51E2C191CB3F}" presName="childText" presStyleLbl="revTx" presStyleIdx="0" presStyleCnt="3">
        <dgm:presLayoutVars>
          <dgm:bulletEnabled val="1"/>
        </dgm:presLayoutVars>
      </dgm:prSet>
      <dgm:spPr/>
    </dgm:pt>
    <dgm:pt modelId="{27279EFF-C0F3-44DF-85D3-0521FEEB5806}" type="pres">
      <dgm:prSet presAssocID="{AFFCB9F6-945B-4ADE-B323-0D6DC4C0EE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9CFBF4-12AB-44C2-A6A6-57606180E3F2}" type="pres">
      <dgm:prSet presAssocID="{AFFCB9F6-945B-4ADE-B323-0D6DC4C0EE6C}" presName="childText" presStyleLbl="revTx" presStyleIdx="1" presStyleCnt="3">
        <dgm:presLayoutVars>
          <dgm:bulletEnabled val="1"/>
        </dgm:presLayoutVars>
      </dgm:prSet>
      <dgm:spPr/>
    </dgm:pt>
    <dgm:pt modelId="{B283B44F-351D-400A-BD35-C007AB632EA5}" type="pres">
      <dgm:prSet presAssocID="{E2CAEF5B-B486-4C8C-A46D-0AACB98B7F1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B99FE67-5195-441C-A565-FF12A6A49AB7}" type="pres">
      <dgm:prSet presAssocID="{E2CAEF5B-B486-4C8C-A46D-0AACB98B7F1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5D57006-BF4D-4047-8137-72B21CB57063}" srcId="{AFFCB9F6-945B-4ADE-B323-0D6DC4C0EE6C}" destId="{0AF1ED8D-D67C-4E20-871E-79F9DD97B6E6}" srcOrd="3" destOrd="0" parTransId="{9ED9170F-09D5-4D3E-8806-9AF4B0DBA8E6}" sibTransId="{6B0BB00C-C3D4-484C-AFC7-4D6EAEFFBF4C}"/>
    <dgm:cxn modelId="{8AB79C1A-CEBA-48C9-9C0C-95784A76792E}" type="presOf" srcId="{E2CAEF5B-B486-4C8C-A46D-0AACB98B7F1E}" destId="{B283B44F-351D-400A-BD35-C007AB632EA5}" srcOrd="0" destOrd="0" presId="urn:microsoft.com/office/officeart/2005/8/layout/vList2"/>
    <dgm:cxn modelId="{1CE4EB27-225E-4FE4-BDE2-784D878956AE}" type="presOf" srcId="{BC38580B-91C9-45B0-B628-D8F31C6C8ECB}" destId="{B708CFD9-A96F-4DE7-8E01-F2835461154C}" srcOrd="0" destOrd="0" presId="urn:microsoft.com/office/officeart/2005/8/layout/vList2"/>
    <dgm:cxn modelId="{64C0B829-DB85-4DD0-A664-C904A59E0E5A}" srcId="{C42AE10E-2FC1-4217-B283-9A8DAC172CA6}" destId="{898C9902-DBF9-450C-86C4-51E2C191CB3F}" srcOrd="0" destOrd="0" parTransId="{21120D53-D4F7-4A0A-849D-8AD199ED4C98}" sibTransId="{B68A2FAA-474A-4648-9CA2-EE26FA563FF2}"/>
    <dgm:cxn modelId="{C74F632E-9DAD-4145-8004-84F293A08F73}" srcId="{C42AE10E-2FC1-4217-B283-9A8DAC172CA6}" destId="{AFFCB9F6-945B-4ADE-B323-0D6DC4C0EE6C}" srcOrd="1" destOrd="0" parTransId="{21E1B4A4-A383-4D73-AB3F-80BC72211AD0}" sibTransId="{07B69AC4-0433-4581-AAF5-2CD7F8843C40}"/>
    <dgm:cxn modelId="{7DD8F632-67B8-42FD-93EA-D9C05760BE40}" srcId="{898C9902-DBF9-450C-86C4-51E2C191CB3F}" destId="{38272D8F-583B-47FD-BD19-6ECB9D811EC6}" srcOrd="1" destOrd="0" parTransId="{24B68B60-2D32-4722-9CD7-DDAD22B2EC11}" sibTransId="{C5CF170C-1893-4E2C-A344-68FB113F86FA}"/>
    <dgm:cxn modelId="{632B9A5D-B151-4A31-B764-080B28E916EC}" type="presOf" srcId="{B5CB13AD-CE0D-48D5-9C1F-A1441A17608E}" destId="{689CFBF4-12AB-44C2-A6A6-57606180E3F2}" srcOrd="0" destOrd="1" presId="urn:microsoft.com/office/officeart/2005/8/layout/vList2"/>
    <dgm:cxn modelId="{F9327444-2360-4D00-A2D6-041D853E999B}" type="presOf" srcId="{38272D8F-583B-47FD-BD19-6ECB9D811EC6}" destId="{B708CFD9-A96F-4DE7-8E01-F2835461154C}" srcOrd="0" destOrd="1" presId="urn:microsoft.com/office/officeart/2005/8/layout/vList2"/>
    <dgm:cxn modelId="{C3FED66C-A83E-4A47-9010-C03A6E726D1E}" type="presOf" srcId="{0AF1ED8D-D67C-4E20-871E-79F9DD97B6E6}" destId="{689CFBF4-12AB-44C2-A6A6-57606180E3F2}" srcOrd="0" destOrd="3" presId="urn:microsoft.com/office/officeart/2005/8/layout/vList2"/>
    <dgm:cxn modelId="{DDD6BB5A-2399-4BC2-9672-4F6B2427994F}" srcId="{E2CAEF5B-B486-4C8C-A46D-0AACB98B7F1E}" destId="{AF03C4C1-76FC-45A2-86E6-56E11484EFF3}" srcOrd="0" destOrd="0" parTransId="{44E17A42-138E-46AF-A233-873FA8E293E1}" sibTransId="{7FB167C2-612B-44E4-BF94-4E7241AE0FB4}"/>
    <dgm:cxn modelId="{78B16E7F-C1C8-4BC4-A539-CCB46232E743}" srcId="{898C9902-DBF9-450C-86C4-51E2C191CB3F}" destId="{BC38580B-91C9-45B0-B628-D8F31C6C8ECB}" srcOrd="0" destOrd="0" parTransId="{48F7F7EA-A827-4F0F-895D-8507A6BF0C50}" sibTransId="{231F7478-2233-4881-AE41-4A8FBC35903D}"/>
    <dgm:cxn modelId="{B1763289-A19C-4FAE-8F3F-21E146854E69}" type="presOf" srcId="{898C9902-DBF9-450C-86C4-51E2C191CB3F}" destId="{9FBA1960-2D08-45DF-8032-CB4888BFECAB}" srcOrd="0" destOrd="0" presId="urn:microsoft.com/office/officeart/2005/8/layout/vList2"/>
    <dgm:cxn modelId="{9CDDC69B-ED70-48AF-8858-7BAB8402963C}" srcId="{AFFCB9F6-945B-4ADE-B323-0D6DC4C0EE6C}" destId="{B5CB13AD-CE0D-48D5-9C1F-A1441A17608E}" srcOrd="1" destOrd="0" parTransId="{872626B6-0298-42DA-A277-2FCAB88965F0}" sibTransId="{AFF63A30-92BE-4335-9CEB-4203DBF27ECF}"/>
    <dgm:cxn modelId="{EFB9A79C-80BF-459E-973D-82E4E115EA6E}" srcId="{C42AE10E-2FC1-4217-B283-9A8DAC172CA6}" destId="{E2CAEF5B-B486-4C8C-A46D-0AACB98B7F1E}" srcOrd="2" destOrd="0" parTransId="{4118F3A9-6515-498F-95DE-7F9B91219C20}" sibTransId="{45EDD19F-5057-4CC3-8D88-8A9C5E5F7A4E}"/>
    <dgm:cxn modelId="{82C829AD-33B3-419A-96CA-CBA621E45816}" type="presOf" srcId="{1BD85FFE-12BA-47B5-8E8F-3CE43BB64597}" destId="{689CFBF4-12AB-44C2-A6A6-57606180E3F2}" srcOrd="0" destOrd="0" presId="urn:microsoft.com/office/officeart/2005/8/layout/vList2"/>
    <dgm:cxn modelId="{90BF0EAF-ECA9-43E7-ABED-FCCE6D4ADA19}" type="presOf" srcId="{AE266425-75F3-4E59-9D29-207B454757EB}" destId="{689CFBF4-12AB-44C2-A6A6-57606180E3F2}" srcOrd="0" destOrd="2" presId="urn:microsoft.com/office/officeart/2005/8/layout/vList2"/>
    <dgm:cxn modelId="{FBC6F6BC-E9B9-45B3-AEC9-6671D08207EA}" srcId="{AFFCB9F6-945B-4ADE-B323-0D6DC4C0EE6C}" destId="{AE266425-75F3-4E59-9D29-207B454757EB}" srcOrd="2" destOrd="0" parTransId="{94BEC90E-8B43-41BB-982F-FAE505614D54}" sibTransId="{5007CE74-FF71-4D00-B874-6299B0E28E8B}"/>
    <dgm:cxn modelId="{87BDEBC2-9237-4ACF-849F-638088FD7D9B}" type="presOf" srcId="{AFFCB9F6-945B-4ADE-B323-0D6DC4C0EE6C}" destId="{27279EFF-C0F3-44DF-85D3-0521FEEB5806}" srcOrd="0" destOrd="0" presId="urn:microsoft.com/office/officeart/2005/8/layout/vList2"/>
    <dgm:cxn modelId="{41D468D8-8BB8-4425-A71D-3F08AF9587E9}" srcId="{AFFCB9F6-945B-4ADE-B323-0D6DC4C0EE6C}" destId="{1BD85FFE-12BA-47B5-8E8F-3CE43BB64597}" srcOrd="0" destOrd="0" parTransId="{B4466FA3-0B98-406E-9526-4C077BEB61DF}" sibTransId="{DD8B8A41-21F9-45A6-A976-7887DFA53F27}"/>
    <dgm:cxn modelId="{B39A27DC-B3EC-4736-B097-329B029C34F9}" type="presOf" srcId="{C42AE10E-2FC1-4217-B283-9A8DAC172CA6}" destId="{92C14E10-930A-4454-827E-9E941CA366A1}" srcOrd="0" destOrd="0" presId="urn:microsoft.com/office/officeart/2005/8/layout/vList2"/>
    <dgm:cxn modelId="{12BB24FA-8E30-419B-877B-578FA3329CDD}" type="presOf" srcId="{AF03C4C1-76FC-45A2-86E6-56E11484EFF3}" destId="{3B99FE67-5195-441C-A565-FF12A6A49AB7}" srcOrd="0" destOrd="0" presId="urn:microsoft.com/office/officeart/2005/8/layout/vList2"/>
    <dgm:cxn modelId="{C86D96A2-CAD6-4285-A685-1BB9EA75BDD6}" type="presParOf" srcId="{92C14E10-930A-4454-827E-9E941CA366A1}" destId="{9FBA1960-2D08-45DF-8032-CB4888BFECAB}" srcOrd="0" destOrd="0" presId="urn:microsoft.com/office/officeart/2005/8/layout/vList2"/>
    <dgm:cxn modelId="{D6D9525A-4B83-42BE-B088-0372EA25BF9E}" type="presParOf" srcId="{92C14E10-930A-4454-827E-9E941CA366A1}" destId="{B708CFD9-A96F-4DE7-8E01-F2835461154C}" srcOrd="1" destOrd="0" presId="urn:microsoft.com/office/officeart/2005/8/layout/vList2"/>
    <dgm:cxn modelId="{1A9D7AD7-6DB3-4593-94FB-3B9DBF4AD69F}" type="presParOf" srcId="{92C14E10-930A-4454-827E-9E941CA366A1}" destId="{27279EFF-C0F3-44DF-85D3-0521FEEB5806}" srcOrd="2" destOrd="0" presId="urn:microsoft.com/office/officeart/2005/8/layout/vList2"/>
    <dgm:cxn modelId="{09849097-B355-4FCC-A941-C857C6C66E64}" type="presParOf" srcId="{92C14E10-930A-4454-827E-9E941CA366A1}" destId="{689CFBF4-12AB-44C2-A6A6-57606180E3F2}" srcOrd="3" destOrd="0" presId="urn:microsoft.com/office/officeart/2005/8/layout/vList2"/>
    <dgm:cxn modelId="{5173A8C4-46EE-42A2-B115-19ADF1F29D9E}" type="presParOf" srcId="{92C14E10-930A-4454-827E-9E941CA366A1}" destId="{B283B44F-351D-400A-BD35-C007AB632EA5}" srcOrd="4" destOrd="0" presId="urn:microsoft.com/office/officeart/2005/8/layout/vList2"/>
    <dgm:cxn modelId="{8DCD2CB1-924C-4484-9D5B-73D8C2B3D395}" type="presParOf" srcId="{92C14E10-930A-4454-827E-9E941CA366A1}" destId="{3B99FE67-5195-441C-A565-FF12A6A49AB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AE10E-2FC1-4217-B283-9A8DAC172CA6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98C9902-DBF9-450C-86C4-51E2C191CB3F}">
      <dgm:prSet phldrT="[文字]" custT="1"/>
      <dgm:spPr/>
      <dgm:t>
        <a:bodyPr/>
        <a:lstStyle/>
        <a:p>
          <a:r>
            <a:rPr lang="en-US" altLang="zh-TW" sz="2800" dirty="0"/>
            <a:t>Speech Signal Generation</a:t>
          </a:r>
          <a:endParaRPr lang="zh-TW" altLang="en-US" sz="2800" dirty="0"/>
        </a:p>
      </dgm:t>
    </dgm:pt>
    <dgm:pt modelId="{21120D53-D4F7-4A0A-849D-8AD199ED4C98}" type="par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68A2FAA-474A-4648-9CA2-EE26FA563FF2}" type="sib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C38580B-91C9-45B0-B628-D8F31C6C8ECB}">
      <dgm:prSet phldrT="[文字]" custT="1"/>
      <dgm:spPr/>
      <dgm:t>
        <a:bodyPr/>
        <a:lstStyle/>
        <a:p>
          <a:r>
            <a:rPr lang="en-US" altLang="zh-TW" sz="2800" dirty="0"/>
            <a:t>Speech enhancement </a:t>
          </a:r>
          <a:endParaRPr lang="zh-TW" altLang="en-US" sz="2800" dirty="0"/>
        </a:p>
      </dgm:t>
    </dgm:pt>
    <dgm:pt modelId="{48F7F7EA-A827-4F0F-895D-8507A6BF0C50}" type="par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231F7478-2233-4881-AE41-4A8FBC35903D}" type="sib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E2CAEF5B-B486-4C8C-A46D-0AACB98B7F1E}">
      <dgm:prSet phldrT="[文字]" custT="1"/>
      <dgm:spPr/>
      <dgm:t>
        <a:bodyPr/>
        <a:lstStyle/>
        <a:p>
          <a:r>
            <a:rPr lang="en-US" altLang="zh-TW" sz="2800" dirty="0"/>
            <a:t>Conclusion </a:t>
          </a:r>
          <a:endParaRPr lang="zh-TW" altLang="en-US" sz="2800" dirty="0"/>
        </a:p>
      </dgm:t>
    </dgm:pt>
    <dgm:pt modelId="{4118F3A9-6515-498F-95DE-7F9B91219C20}" type="par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45EDD19F-5057-4CC3-8D88-8A9C5E5F7A4E}" type="sib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38272D8F-583B-47FD-BD19-6ECB9D811EC6}">
      <dgm:prSet phldrT="[文字]" custT="1"/>
      <dgm:spPr/>
      <dgm:t>
        <a:bodyPr/>
        <a:lstStyle/>
        <a:p>
          <a:r>
            <a:rPr lang="en-US" altLang="zh-TW" sz="2800" dirty="0" err="1"/>
            <a:t>Postfilter</a:t>
          </a:r>
          <a:r>
            <a:rPr lang="en-US" altLang="zh-TW" sz="2800" dirty="0"/>
            <a:t>, speech synthesis, voice conversion</a:t>
          </a:r>
          <a:endParaRPr lang="zh-TW" altLang="en-US" sz="2800" dirty="0"/>
        </a:p>
      </dgm:t>
    </dgm:pt>
    <dgm:pt modelId="{24B68B60-2D32-4722-9CD7-DDAD22B2EC11}" type="par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C5CF170C-1893-4E2C-A344-68FB113F86FA}" type="sib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1BD85FFE-12BA-47B5-8E8F-3CE43BB64597}">
      <dgm:prSet phldrT="[文字]" custT="1"/>
      <dgm:spPr/>
      <dgm:t>
        <a:bodyPr/>
        <a:lstStyle/>
        <a:p>
          <a:r>
            <a:rPr lang="en-US" altLang="zh-TW" sz="2800" dirty="0"/>
            <a:t>Speech recognition </a:t>
          </a:r>
          <a:endParaRPr lang="zh-TW" altLang="en-US" sz="2800" dirty="0"/>
        </a:p>
      </dgm:t>
    </dgm:pt>
    <dgm:pt modelId="{B4466FA3-0B98-406E-9526-4C077BEB61DF}" type="par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DD8B8A41-21F9-45A6-A976-7887DFA53F27}" type="sib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AFFCB9F6-945B-4ADE-B323-0D6DC4C0EE6C}">
      <dgm:prSet phldrT="[文字]" custT="1"/>
      <dgm:spPr/>
      <dgm:t>
        <a:bodyPr/>
        <a:lstStyle/>
        <a:p>
          <a:r>
            <a:rPr lang="en-US" altLang="zh-TW" sz="2800" dirty="0"/>
            <a:t>Speech Signal Recognition </a:t>
          </a:r>
          <a:endParaRPr lang="zh-TW" altLang="en-US" sz="2800" dirty="0"/>
        </a:p>
      </dgm:t>
    </dgm:pt>
    <dgm:pt modelId="{21E1B4A4-A383-4D73-AB3F-80BC72211AD0}" type="par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07B69AC4-0433-4581-AAF5-2CD7F8843C40}" type="sib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B5CB13AD-CE0D-48D5-9C1F-A1441A17608E}">
      <dgm:prSet phldrT="[文字]" custT="1"/>
      <dgm:spPr/>
      <dgm:t>
        <a:bodyPr/>
        <a:lstStyle/>
        <a:p>
          <a:r>
            <a:rPr lang="en-US" altLang="zh-TW" sz="2800" dirty="0"/>
            <a:t>Speaker recognition</a:t>
          </a:r>
          <a:endParaRPr lang="zh-TW" altLang="en-US" sz="2800" dirty="0"/>
        </a:p>
      </dgm:t>
    </dgm:pt>
    <dgm:pt modelId="{872626B6-0298-42DA-A277-2FCAB88965F0}" type="par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F63A30-92BE-4335-9CEB-4203DBF27ECF}" type="sib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03C4C1-76FC-45A2-86E6-56E11484EFF3}">
      <dgm:prSet custT="1"/>
      <dgm:spPr/>
      <dgm:t>
        <a:bodyPr/>
        <a:lstStyle/>
        <a:p>
          <a:endParaRPr lang="zh-TW" altLang="en-US" sz="2800" dirty="0"/>
        </a:p>
      </dgm:t>
    </dgm:pt>
    <dgm:pt modelId="{44E17A42-138E-46AF-A233-873FA8E293E1}" type="parTrans" cxnId="{DDD6BB5A-2399-4BC2-9672-4F6B2427994F}">
      <dgm:prSet/>
      <dgm:spPr/>
      <dgm:t>
        <a:bodyPr/>
        <a:lstStyle/>
        <a:p>
          <a:endParaRPr lang="zh-TW" altLang="en-US"/>
        </a:p>
      </dgm:t>
    </dgm:pt>
    <dgm:pt modelId="{7FB167C2-612B-44E4-BF94-4E7241AE0FB4}" type="sibTrans" cxnId="{DDD6BB5A-2399-4BC2-9672-4F6B2427994F}">
      <dgm:prSet/>
      <dgm:spPr/>
      <dgm:t>
        <a:bodyPr/>
        <a:lstStyle/>
        <a:p>
          <a:endParaRPr lang="zh-TW" altLang="en-US"/>
        </a:p>
      </dgm:t>
    </dgm:pt>
    <dgm:pt modelId="{AE266425-75F3-4E59-9D29-207B454757EB}">
      <dgm:prSet phldrT="[文字]" custT="1"/>
      <dgm:spPr/>
      <dgm:t>
        <a:bodyPr/>
        <a:lstStyle/>
        <a:p>
          <a:r>
            <a:rPr lang="en-US" altLang="zh-TW" sz="2800" dirty="0"/>
            <a:t>Speech emotion recognition</a:t>
          </a:r>
          <a:endParaRPr lang="zh-TW" altLang="en-US" sz="2800" dirty="0"/>
        </a:p>
      </dgm:t>
    </dgm:pt>
    <dgm:pt modelId="{94BEC90E-8B43-41BB-982F-FAE505614D54}" type="parTrans" cxnId="{FBC6F6BC-E9B9-45B3-AEC9-6671D08207EA}">
      <dgm:prSet/>
      <dgm:spPr/>
      <dgm:t>
        <a:bodyPr/>
        <a:lstStyle/>
        <a:p>
          <a:endParaRPr lang="zh-TW" altLang="en-US"/>
        </a:p>
      </dgm:t>
    </dgm:pt>
    <dgm:pt modelId="{5007CE74-FF71-4D00-B874-6299B0E28E8B}" type="sibTrans" cxnId="{FBC6F6BC-E9B9-45B3-AEC9-6671D08207EA}">
      <dgm:prSet/>
      <dgm:spPr/>
      <dgm:t>
        <a:bodyPr/>
        <a:lstStyle/>
        <a:p>
          <a:endParaRPr lang="zh-TW" altLang="en-US"/>
        </a:p>
      </dgm:t>
    </dgm:pt>
    <dgm:pt modelId="{0AF1ED8D-D67C-4E20-871E-79F9DD97B6E6}">
      <dgm:prSet phldrT="[文字]" custT="1"/>
      <dgm:spPr/>
      <dgm:t>
        <a:bodyPr/>
        <a:lstStyle/>
        <a:p>
          <a:r>
            <a:rPr lang="en-US" altLang="zh-TW" sz="2800" dirty="0"/>
            <a:t>Lip reading  </a:t>
          </a:r>
          <a:endParaRPr lang="zh-TW" altLang="en-US" sz="2800" dirty="0"/>
        </a:p>
      </dgm:t>
    </dgm:pt>
    <dgm:pt modelId="{9ED9170F-09D5-4D3E-8806-9AF4B0DBA8E6}" type="parTrans" cxnId="{65D57006-BF4D-4047-8137-72B21CB57063}">
      <dgm:prSet/>
      <dgm:spPr/>
      <dgm:t>
        <a:bodyPr/>
        <a:lstStyle/>
        <a:p>
          <a:endParaRPr lang="zh-TW" altLang="en-US"/>
        </a:p>
      </dgm:t>
    </dgm:pt>
    <dgm:pt modelId="{6B0BB00C-C3D4-484C-AFC7-4D6EAEFFBF4C}" type="sibTrans" cxnId="{65D57006-BF4D-4047-8137-72B21CB57063}">
      <dgm:prSet/>
      <dgm:spPr/>
      <dgm:t>
        <a:bodyPr/>
        <a:lstStyle/>
        <a:p>
          <a:endParaRPr lang="zh-TW" altLang="en-US"/>
        </a:p>
      </dgm:t>
    </dgm:pt>
    <dgm:pt modelId="{92C14E10-930A-4454-827E-9E941CA366A1}" type="pres">
      <dgm:prSet presAssocID="{C42AE10E-2FC1-4217-B283-9A8DAC172CA6}" presName="linear" presStyleCnt="0">
        <dgm:presLayoutVars>
          <dgm:animLvl val="lvl"/>
          <dgm:resizeHandles val="exact"/>
        </dgm:presLayoutVars>
      </dgm:prSet>
      <dgm:spPr/>
    </dgm:pt>
    <dgm:pt modelId="{9FBA1960-2D08-45DF-8032-CB4888BFECAB}" type="pres">
      <dgm:prSet presAssocID="{898C9902-DBF9-450C-86C4-51E2C191CB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08CFD9-A96F-4DE7-8E01-F2835461154C}" type="pres">
      <dgm:prSet presAssocID="{898C9902-DBF9-450C-86C4-51E2C191CB3F}" presName="childText" presStyleLbl="revTx" presStyleIdx="0" presStyleCnt="3">
        <dgm:presLayoutVars>
          <dgm:bulletEnabled val="1"/>
        </dgm:presLayoutVars>
      </dgm:prSet>
      <dgm:spPr/>
    </dgm:pt>
    <dgm:pt modelId="{27279EFF-C0F3-44DF-85D3-0521FEEB5806}" type="pres">
      <dgm:prSet presAssocID="{AFFCB9F6-945B-4ADE-B323-0D6DC4C0EE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9CFBF4-12AB-44C2-A6A6-57606180E3F2}" type="pres">
      <dgm:prSet presAssocID="{AFFCB9F6-945B-4ADE-B323-0D6DC4C0EE6C}" presName="childText" presStyleLbl="revTx" presStyleIdx="1" presStyleCnt="3">
        <dgm:presLayoutVars>
          <dgm:bulletEnabled val="1"/>
        </dgm:presLayoutVars>
      </dgm:prSet>
      <dgm:spPr/>
    </dgm:pt>
    <dgm:pt modelId="{B283B44F-351D-400A-BD35-C007AB632EA5}" type="pres">
      <dgm:prSet presAssocID="{E2CAEF5B-B486-4C8C-A46D-0AACB98B7F1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B99FE67-5195-441C-A565-FF12A6A49AB7}" type="pres">
      <dgm:prSet presAssocID="{E2CAEF5B-B486-4C8C-A46D-0AACB98B7F1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5D57006-BF4D-4047-8137-72B21CB57063}" srcId="{AFFCB9F6-945B-4ADE-B323-0D6DC4C0EE6C}" destId="{0AF1ED8D-D67C-4E20-871E-79F9DD97B6E6}" srcOrd="3" destOrd="0" parTransId="{9ED9170F-09D5-4D3E-8806-9AF4B0DBA8E6}" sibTransId="{6B0BB00C-C3D4-484C-AFC7-4D6EAEFFBF4C}"/>
    <dgm:cxn modelId="{8AB79C1A-CEBA-48C9-9C0C-95784A76792E}" type="presOf" srcId="{E2CAEF5B-B486-4C8C-A46D-0AACB98B7F1E}" destId="{B283B44F-351D-400A-BD35-C007AB632EA5}" srcOrd="0" destOrd="0" presId="urn:microsoft.com/office/officeart/2005/8/layout/vList2"/>
    <dgm:cxn modelId="{1CE4EB27-225E-4FE4-BDE2-784D878956AE}" type="presOf" srcId="{BC38580B-91C9-45B0-B628-D8F31C6C8ECB}" destId="{B708CFD9-A96F-4DE7-8E01-F2835461154C}" srcOrd="0" destOrd="0" presId="urn:microsoft.com/office/officeart/2005/8/layout/vList2"/>
    <dgm:cxn modelId="{64C0B829-DB85-4DD0-A664-C904A59E0E5A}" srcId="{C42AE10E-2FC1-4217-B283-9A8DAC172CA6}" destId="{898C9902-DBF9-450C-86C4-51E2C191CB3F}" srcOrd="0" destOrd="0" parTransId="{21120D53-D4F7-4A0A-849D-8AD199ED4C98}" sibTransId="{B68A2FAA-474A-4648-9CA2-EE26FA563FF2}"/>
    <dgm:cxn modelId="{C74F632E-9DAD-4145-8004-84F293A08F73}" srcId="{C42AE10E-2FC1-4217-B283-9A8DAC172CA6}" destId="{AFFCB9F6-945B-4ADE-B323-0D6DC4C0EE6C}" srcOrd="1" destOrd="0" parTransId="{21E1B4A4-A383-4D73-AB3F-80BC72211AD0}" sibTransId="{07B69AC4-0433-4581-AAF5-2CD7F8843C40}"/>
    <dgm:cxn modelId="{7DD8F632-67B8-42FD-93EA-D9C05760BE40}" srcId="{898C9902-DBF9-450C-86C4-51E2C191CB3F}" destId="{38272D8F-583B-47FD-BD19-6ECB9D811EC6}" srcOrd="1" destOrd="0" parTransId="{24B68B60-2D32-4722-9CD7-DDAD22B2EC11}" sibTransId="{C5CF170C-1893-4E2C-A344-68FB113F86FA}"/>
    <dgm:cxn modelId="{632B9A5D-B151-4A31-B764-080B28E916EC}" type="presOf" srcId="{B5CB13AD-CE0D-48D5-9C1F-A1441A17608E}" destId="{689CFBF4-12AB-44C2-A6A6-57606180E3F2}" srcOrd="0" destOrd="1" presId="urn:microsoft.com/office/officeart/2005/8/layout/vList2"/>
    <dgm:cxn modelId="{F9327444-2360-4D00-A2D6-041D853E999B}" type="presOf" srcId="{38272D8F-583B-47FD-BD19-6ECB9D811EC6}" destId="{B708CFD9-A96F-4DE7-8E01-F2835461154C}" srcOrd="0" destOrd="1" presId="urn:microsoft.com/office/officeart/2005/8/layout/vList2"/>
    <dgm:cxn modelId="{C3FED66C-A83E-4A47-9010-C03A6E726D1E}" type="presOf" srcId="{0AF1ED8D-D67C-4E20-871E-79F9DD97B6E6}" destId="{689CFBF4-12AB-44C2-A6A6-57606180E3F2}" srcOrd="0" destOrd="3" presId="urn:microsoft.com/office/officeart/2005/8/layout/vList2"/>
    <dgm:cxn modelId="{DDD6BB5A-2399-4BC2-9672-4F6B2427994F}" srcId="{E2CAEF5B-B486-4C8C-A46D-0AACB98B7F1E}" destId="{AF03C4C1-76FC-45A2-86E6-56E11484EFF3}" srcOrd="0" destOrd="0" parTransId="{44E17A42-138E-46AF-A233-873FA8E293E1}" sibTransId="{7FB167C2-612B-44E4-BF94-4E7241AE0FB4}"/>
    <dgm:cxn modelId="{78B16E7F-C1C8-4BC4-A539-CCB46232E743}" srcId="{898C9902-DBF9-450C-86C4-51E2C191CB3F}" destId="{BC38580B-91C9-45B0-B628-D8F31C6C8ECB}" srcOrd="0" destOrd="0" parTransId="{48F7F7EA-A827-4F0F-895D-8507A6BF0C50}" sibTransId="{231F7478-2233-4881-AE41-4A8FBC35903D}"/>
    <dgm:cxn modelId="{B1763289-A19C-4FAE-8F3F-21E146854E69}" type="presOf" srcId="{898C9902-DBF9-450C-86C4-51E2C191CB3F}" destId="{9FBA1960-2D08-45DF-8032-CB4888BFECAB}" srcOrd="0" destOrd="0" presId="urn:microsoft.com/office/officeart/2005/8/layout/vList2"/>
    <dgm:cxn modelId="{9CDDC69B-ED70-48AF-8858-7BAB8402963C}" srcId="{AFFCB9F6-945B-4ADE-B323-0D6DC4C0EE6C}" destId="{B5CB13AD-CE0D-48D5-9C1F-A1441A17608E}" srcOrd="1" destOrd="0" parTransId="{872626B6-0298-42DA-A277-2FCAB88965F0}" sibTransId="{AFF63A30-92BE-4335-9CEB-4203DBF27ECF}"/>
    <dgm:cxn modelId="{EFB9A79C-80BF-459E-973D-82E4E115EA6E}" srcId="{C42AE10E-2FC1-4217-B283-9A8DAC172CA6}" destId="{E2CAEF5B-B486-4C8C-A46D-0AACB98B7F1E}" srcOrd="2" destOrd="0" parTransId="{4118F3A9-6515-498F-95DE-7F9B91219C20}" sibTransId="{45EDD19F-5057-4CC3-8D88-8A9C5E5F7A4E}"/>
    <dgm:cxn modelId="{82C829AD-33B3-419A-96CA-CBA621E45816}" type="presOf" srcId="{1BD85FFE-12BA-47B5-8E8F-3CE43BB64597}" destId="{689CFBF4-12AB-44C2-A6A6-57606180E3F2}" srcOrd="0" destOrd="0" presId="urn:microsoft.com/office/officeart/2005/8/layout/vList2"/>
    <dgm:cxn modelId="{90BF0EAF-ECA9-43E7-ABED-FCCE6D4ADA19}" type="presOf" srcId="{AE266425-75F3-4E59-9D29-207B454757EB}" destId="{689CFBF4-12AB-44C2-A6A6-57606180E3F2}" srcOrd="0" destOrd="2" presId="urn:microsoft.com/office/officeart/2005/8/layout/vList2"/>
    <dgm:cxn modelId="{FBC6F6BC-E9B9-45B3-AEC9-6671D08207EA}" srcId="{AFFCB9F6-945B-4ADE-B323-0D6DC4C0EE6C}" destId="{AE266425-75F3-4E59-9D29-207B454757EB}" srcOrd="2" destOrd="0" parTransId="{94BEC90E-8B43-41BB-982F-FAE505614D54}" sibTransId="{5007CE74-FF71-4D00-B874-6299B0E28E8B}"/>
    <dgm:cxn modelId="{87BDEBC2-9237-4ACF-849F-638088FD7D9B}" type="presOf" srcId="{AFFCB9F6-945B-4ADE-B323-0D6DC4C0EE6C}" destId="{27279EFF-C0F3-44DF-85D3-0521FEEB5806}" srcOrd="0" destOrd="0" presId="urn:microsoft.com/office/officeart/2005/8/layout/vList2"/>
    <dgm:cxn modelId="{41D468D8-8BB8-4425-A71D-3F08AF9587E9}" srcId="{AFFCB9F6-945B-4ADE-B323-0D6DC4C0EE6C}" destId="{1BD85FFE-12BA-47B5-8E8F-3CE43BB64597}" srcOrd="0" destOrd="0" parTransId="{B4466FA3-0B98-406E-9526-4C077BEB61DF}" sibTransId="{DD8B8A41-21F9-45A6-A976-7887DFA53F27}"/>
    <dgm:cxn modelId="{B39A27DC-B3EC-4736-B097-329B029C34F9}" type="presOf" srcId="{C42AE10E-2FC1-4217-B283-9A8DAC172CA6}" destId="{92C14E10-930A-4454-827E-9E941CA366A1}" srcOrd="0" destOrd="0" presId="urn:microsoft.com/office/officeart/2005/8/layout/vList2"/>
    <dgm:cxn modelId="{12BB24FA-8E30-419B-877B-578FA3329CDD}" type="presOf" srcId="{AF03C4C1-76FC-45A2-86E6-56E11484EFF3}" destId="{3B99FE67-5195-441C-A565-FF12A6A49AB7}" srcOrd="0" destOrd="0" presId="urn:microsoft.com/office/officeart/2005/8/layout/vList2"/>
    <dgm:cxn modelId="{C86D96A2-CAD6-4285-A685-1BB9EA75BDD6}" type="presParOf" srcId="{92C14E10-930A-4454-827E-9E941CA366A1}" destId="{9FBA1960-2D08-45DF-8032-CB4888BFECAB}" srcOrd="0" destOrd="0" presId="urn:microsoft.com/office/officeart/2005/8/layout/vList2"/>
    <dgm:cxn modelId="{D6D9525A-4B83-42BE-B088-0372EA25BF9E}" type="presParOf" srcId="{92C14E10-930A-4454-827E-9E941CA366A1}" destId="{B708CFD9-A96F-4DE7-8E01-F2835461154C}" srcOrd="1" destOrd="0" presId="urn:microsoft.com/office/officeart/2005/8/layout/vList2"/>
    <dgm:cxn modelId="{1A9D7AD7-6DB3-4593-94FB-3B9DBF4AD69F}" type="presParOf" srcId="{92C14E10-930A-4454-827E-9E941CA366A1}" destId="{27279EFF-C0F3-44DF-85D3-0521FEEB5806}" srcOrd="2" destOrd="0" presId="urn:microsoft.com/office/officeart/2005/8/layout/vList2"/>
    <dgm:cxn modelId="{09849097-B355-4FCC-A941-C857C6C66E64}" type="presParOf" srcId="{92C14E10-930A-4454-827E-9E941CA366A1}" destId="{689CFBF4-12AB-44C2-A6A6-57606180E3F2}" srcOrd="3" destOrd="0" presId="urn:microsoft.com/office/officeart/2005/8/layout/vList2"/>
    <dgm:cxn modelId="{5173A8C4-46EE-42A2-B115-19ADF1F29D9E}" type="presParOf" srcId="{92C14E10-930A-4454-827E-9E941CA366A1}" destId="{B283B44F-351D-400A-BD35-C007AB632EA5}" srcOrd="4" destOrd="0" presId="urn:microsoft.com/office/officeart/2005/8/layout/vList2"/>
    <dgm:cxn modelId="{8DCD2CB1-924C-4484-9D5B-73D8C2B3D395}" type="presParOf" srcId="{92C14E10-930A-4454-827E-9E941CA366A1}" destId="{3B99FE67-5195-441C-A565-FF12A6A49AB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AE10E-2FC1-4217-B283-9A8DAC172CA6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98C9902-DBF9-450C-86C4-51E2C191CB3F}">
      <dgm:prSet phldrT="[文字]" custT="1"/>
      <dgm:spPr/>
      <dgm:t>
        <a:bodyPr/>
        <a:lstStyle/>
        <a:p>
          <a:r>
            <a:rPr lang="en-US" altLang="zh-TW" sz="2800" dirty="0"/>
            <a:t>Speech Signal Generation</a:t>
          </a:r>
          <a:endParaRPr lang="zh-TW" altLang="en-US" sz="2800" dirty="0"/>
        </a:p>
      </dgm:t>
    </dgm:pt>
    <dgm:pt modelId="{21120D53-D4F7-4A0A-849D-8AD199ED4C98}" type="par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68A2FAA-474A-4648-9CA2-EE26FA563FF2}" type="sib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C38580B-91C9-45B0-B628-D8F31C6C8ECB}">
      <dgm:prSet phldrT="[文字]" custT="1"/>
      <dgm:spPr/>
      <dgm:t>
        <a:bodyPr/>
        <a:lstStyle/>
        <a:p>
          <a:r>
            <a:rPr lang="en-US" altLang="zh-TW" sz="2800" dirty="0"/>
            <a:t>Speech enhancement </a:t>
          </a:r>
          <a:endParaRPr lang="zh-TW" altLang="en-US" sz="2800" dirty="0"/>
        </a:p>
      </dgm:t>
    </dgm:pt>
    <dgm:pt modelId="{48F7F7EA-A827-4F0F-895D-8507A6BF0C50}" type="par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231F7478-2233-4881-AE41-4A8FBC35903D}" type="sib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E2CAEF5B-B486-4C8C-A46D-0AACB98B7F1E}">
      <dgm:prSet phldrT="[文字]" custT="1"/>
      <dgm:spPr/>
      <dgm:t>
        <a:bodyPr/>
        <a:lstStyle/>
        <a:p>
          <a:r>
            <a:rPr lang="en-US" altLang="zh-TW" sz="2800" dirty="0"/>
            <a:t>Conclusion </a:t>
          </a:r>
          <a:endParaRPr lang="zh-TW" altLang="en-US" sz="2800" dirty="0"/>
        </a:p>
      </dgm:t>
    </dgm:pt>
    <dgm:pt modelId="{4118F3A9-6515-498F-95DE-7F9B91219C20}" type="par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45EDD19F-5057-4CC3-8D88-8A9C5E5F7A4E}" type="sib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38272D8F-583B-47FD-BD19-6ECB9D811EC6}">
      <dgm:prSet phldrT="[文字]" custT="1"/>
      <dgm:spPr/>
      <dgm:t>
        <a:bodyPr/>
        <a:lstStyle/>
        <a:p>
          <a:r>
            <a:rPr lang="en-US" altLang="zh-TW" sz="2800" dirty="0" err="1"/>
            <a:t>Postfilter</a:t>
          </a:r>
          <a:r>
            <a:rPr lang="en-US" altLang="zh-TW" sz="2800" dirty="0"/>
            <a:t>, speech synthesis, voice conversion</a:t>
          </a:r>
          <a:endParaRPr lang="zh-TW" altLang="en-US" sz="2800" dirty="0"/>
        </a:p>
      </dgm:t>
    </dgm:pt>
    <dgm:pt modelId="{24B68B60-2D32-4722-9CD7-DDAD22B2EC11}" type="par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C5CF170C-1893-4E2C-A344-68FB113F86FA}" type="sib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1BD85FFE-12BA-47B5-8E8F-3CE43BB64597}">
      <dgm:prSet phldrT="[文字]" custT="1"/>
      <dgm:spPr/>
      <dgm:t>
        <a:bodyPr/>
        <a:lstStyle/>
        <a:p>
          <a:r>
            <a:rPr lang="en-US" altLang="zh-TW" sz="2800" dirty="0"/>
            <a:t>Speech recognition </a:t>
          </a:r>
          <a:endParaRPr lang="zh-TW" altLang="en-US" sz="2800" dirty="0"/>
        </a:p>
      </dgm:t>
    </dgm:pt>
    <dgm:pt modelId="{B4466FA3-0B98-406E-9526-4C077BEB61DF}" type="par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DD8B8A41-21F9-45A6-A976-7887DFA53F27}" type="sib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AFFCB9F6-945B-4ADE-B323-0D6DC4C0EE6C}">
      <dgm:prSet phldrT="[文字]" custT="1"/>
      <dgm:spPr/>
      <dgm:t>
        <a:bodyPr/>
        <a:lstStyle/>
        <a:p>
          <a:r>
            <a:rPr lang="en-US" altLang="zh-TW" sz="2800" dirty="0"/>
            <a:t>Speech Signal Recognition </a:t>
          </a:r>
          <a:endParaRPr lang="zh-TW" altLang="en-US" sz="2800" dirty="0"/>
        </a:p>
      </dgm:t>
    </dgm:pt>
    <dgm:pt modelId="{21E1B4A4-A383-4D73-AB3F-80BC72211AD0}" type="par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07B69AC4-0433-4581-AAF5-2CD7F8843C40}" type="sib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B5CB13AD-CE0D-48D5-9C1F-A1441A17608E}">
      <dgm:prSet phldrT="[文字]" custT="1"/>
      <dgm:spPr/>
      <dgm:t>
        <a:bodyPr/>
        <a:lstStyle/>
        <a:p>
          <a:r>
            <a:rPr lang="en-US" altLang="zh-TW" sz="2800" dirty="0"/>
            <a:t>Speaker recognition</a:t>
          </a:r>
          <a:endParaRPr lang="zh-TW" altLang="en-US" sz="2800" dirty="0"/>
        </a:p>
      </dgm:t>
    </dgm:pt>
    <dgm:pt modelId="{872626B6-0298-42DA-A277-2FCAB88965F0}" type="par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F63A30-92BE-4335-9CEB-4203DBF27ECF}" type="sib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03C4C1-76FC-45A2-86E6-56E11484EFF3}">
      <dgm:prSet custT="1"/>
      <dgm:spPr/>
      <dgm:t>
        <a:bodyPr/>
        <a:lstStyle/>
        <a:p>
          <a:endParaRPr lang="zh-TW" altLang="en-US" sz="2800" dirty="0"/>
        </a:p>
      </dgm:t>
    </dgm:pt>
    <dgm:pt modelId="{44E17A42-138E-46AF-A233-873FA8E293E1}" type="parTrans" cxnId="{DDD6BB5A-2399-4BC2-9672-4F6B2427994F}">
      <dgm:prSet/>
      <dgm:spPr/>
      <dgm:t>
        <a:bodyPr/>
        <a:lstStyle/>
        <a:p>
          <a:endParaRPr lang="zh-TW" altLang="en-US"/>
        </a:p>
      </dgm:t>
    </dgm:pt>
    <dgm:pt modelId="{7FB167C2-612B-44E4-BF94-4E7241AE0FB4}" type="sibTrans" cxnId="{DDD6BB5A-2399-4BC2-9672-4F6B2427994F}">
      <dgm:prSet/>
      <dgm:spPr/>
      <dgm:t>
        <a:bodyPr/>
        <a:lstStyle/>
        <a:p>
          <a:endParaRPr lang="zh-TW" altLang="en-US"/>
        </a:p>
      </dgm:t>
    </dgm:pt>
    <dgm:pt modelId="{AE266425-75F3-4E59-9D29-207B454757EB}">
      <dgm:prSet phldrT="[文字]" custT="1"/>
      <dgm:spPr/>
      <dgm:t>
        <a:bodyPr/>
        <a:lstStyle/>
        <a:p>
          <a:r>
            <a:rPr lang="en-US" altLang="zh-TW" sz="2800" dirty="0"/>
            <a:t>Speech emotion recognition</a:t>
          </a:r>
          <a:endParaRPr lang="zh-TW" altLang="en-US" sz="2800" dirty="0"/>
        </a:p>
      </dgm:t>
    </dgm:pt>
    <dgm:pt modelId="{94BEC90E-8B43-41BB-982F-FAE505614D54}" type="parTrans" cxnId="{FBC6F6BC-E9B9-45B3-AEC9-6671D08207EA}">
      <dgm:prSet/>
      <dgm:spPr/>
      <dgm:t>
        <a:bodyPr/>
        <a:lstStyle/>
        <a:p>
          <a:endParaRPr lang="zh-TW" altLang="en-US"/>
        </a:p>
      </dgm:t>
    </dgm:pt>
    <dgm:pt modelId="{5007CE74-FF71-4D00-B874-6299B0E28E8B}" type="sibTrans" cxnId="{FBC6F6BC-E9B9-45B3-AEC9-6671D08207EA}">
      <dgm:prSet/>
      <dgm:spPr/>
      <dgm:t>
        <a:bodyPr/>
        <a:lstStyle/>
        <a:p>
          <a:endParaRPr lang="zh-TW" altLang="en-US"/>
        </a:p>
      </dgm:t>
    </dgm:pt>
    <dgm:pt modelId="{0AF1ED8D-D67C-4E20-871E-79F9DD97B6E6}">
      <dgm:prSet phldrT="[文字]" custT="1"/>
      <dgm:spPr/>
      <dgm:t>
        <a:bodyPr/>
        <a:lstStyle/>
        <a:p>
          <a:r>
            <a:rPr lang="en-US" altLang="zh-TW" sz="2800" dirty="0"/>
            <a:t>Lip reading  </a:t>
          </a:r>
          <a:endParaRPr lang="zh-TW" altLang="en-US" sz="2800" dirty="0"/>
        </a:p>
      </dgm:t>
    </dgm:pt>
    <dgm:pt modelId="{9ED9170F-09D5-4D3E-8806-9AF4B0DBA8E6}" type="parTrans" cxnId="{65D57006-BF4D-4047-8137-72B21CB57063}">
      <dgm:prSet/>
      <dgm:spPr/>
      <dgm:t>
        <a:bodyPr/>
        <a:lstStyle/>
        <a:p>
          <a:endParaRPr lang="zh-TW" altLang="en-US"/>
        </a:p>
      </dgm:t>
    </dgm:pt>
    <dgm:pt modelId="{6B0BB00C-C3D4-484C-AFC7-4D6EAEFFBF4C}" type="sibTrans" cxnId="{65D57006-BF4D-4047-8137-72B21CB57063}">
      <dgm:prSet/>
      <dgm:spPr/>
      <dgm:t>
        <a:bodyPr/>
        <a:lstStyle/>
        <a:p>
          <a:endParaRPr lang="zh-TW" altLang="en-US"/>
        </a:p>
      </dgm:t>
    </dgm:pt>
    <dgm:pt modelId="{92C14E10-930A-4454-827E-9E941CA366A1}" type="pres">
      <dgm:prSet presAssocID="{C42AE10E-2FC1-4217-B283-9A8DAC172CA6}" presName="linear" presStyleCnt="0">
        <dgm:presLayoutVars>
          <dgm:animLvl val="lvl"/>
          <dgm:resizeHandles val="exact"/>
        </dgm:presLayoutVars>
      </dgm:prSet>
      <dgm:spPr/>
    </dgm:pt>
    <dgm:pt modelId="{9FBA1960-2D08-45DF-8032-CB4888BFECAB}" type="pres">
      <dgm:prSet presAssocID="{898C9902-DBF9-450C-86C4-51E2C191CB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08CFD9-A96F-4DE7-8E01-F2835461154C}" type="pres">
      <dgm:prSet presAssocID="{898C9902-DBF9-450C-86C4-51E2C191CB3F}" presName="childText" presStyleLbl="revTx" presStyleIdx="0" presStyleCnt="3">
        <dgm:presLayoutVars>
          <dgm:bulletEnabled val="1"/>
        </dgm:presLayoutVars>
      </dgm:prSet>
      <dgm:spPr/>
    </dgm:pt>
    <dgm:pt modelId="{27279EFF-C0F3-44DF-85D3-0521FEEB5806}" type="pres">
      <dgm:prSet presAssocID="{AFFCB9F6-945B-4ADE-B323-0D6DC4C0EE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9CFBF4-12AB-44C2-A6A6-57606180E3F2}" type="pres">
      <dgm:prSet presAssocID="{AFFCB9F6-945B-4ADE-B323-0D6DC4C0EE6C}" presName="childText" presStyleLbl="revTx" presStyleIdx="1" presStyleCnt="3">
        <dgm:presLayoutVars>
          <dgm:bulletEnabled val="1"/>
        </dgm:presLayoutVars>
      </dgm:prSet>
      <dgm:spPr/>
    </dgm:pt>
    <dgm:pt modelId="{B283B44F-351D-400A-BD35-C007AB632EA5}" type="pres">
      <dgm:prSet presAssocID="{E2CAEF5B-B486-4C8C-A46D-0AACB98B7F1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B99FE67-5195-441C-A565-FF12A6A49AB7}" type="pres">
      <dgm:prSet presAssocID="{E2CAEF5B-B486-4C8C-A46D-0AACB98B7F1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5D57006-BF4D-4047-8137-72B21CB57063}" srcId="{AFFCB9F6-945B-4ADE-B323-0D6DC4C0EE6C}" destId="{0AF1ED8D-D67C-4E20-871E-79F9DD97B6E6}" srcOrd="3" destOrd="0" parTransId="{9ED9170F-09D5-4D3E-8806-9AF4B0DBA8E6}" sibTransId="{6B0BB00C-C3D4-484C-AFC7-4D6EAEFFBF4C}"/>
    <dgm:cxn modelId="{8AB79C1A-CEBA-48C9-9C0C-95784A76792E}" type="presOf" srcId="{E2CAEF5B-B486-4C8C-A46D-0AACB98B7F1E}" destId="{B283B44F-351D-400A-BD35-C007AB632EA5}" srcOrd="0" destOrd="0" presId="urn:microsoft.com/office/officeart/2005/8/layout/vList2"/>
    <dgm:cxn modelId="{1CE4EB27-225E-4FE4-BDE2-784D878956AE}" type="presOf" srcId="{BC38580B-91C9-45B0-B628-D8F31C6C8ECB}" destId="{B708CFD9-A96F-4DE7-8E01-F2835461154C}" srcOrd="0" destOrd="0" presId="urn:microsoft.com/office/officeart/2005/8/layout/vList2"/>
    <dgm:cxn modelId="{64C0B829-DB85-4DD0-A664-C904A59E0E5A}" srcId="{C42AE10E-2FC1-4217-B283-9A8DAC172CA6}" destId="{898C9902-DBF9-450C-86C4-51E2C191CB3F}" srcOrd="0" destOrd="0" parTransId="{21120D53-D4F7-4A0A-849D-8AD199ED4C98}" sibTransId="{B68A2FAA-474A-4648-9CA2-EE26FA563FF2}"/>
    <dgm:cxn modelId="{C74F632E-9DAD-4145-8004-84F293A08F73}" srcId="{C42AE10E-2FC1-4217-B283-9A8DAC172CA6}" destId="{AFFCB9F6-945B-4ADE-B323-0D6DC4C0EE6C}" srcOrd="1" destOrd="0" parTransId="{21E1B4A4-A383-4D73-AB3F-80BC72211AD0}" sibTransId="{07B69AC4-0433-4581-AAF5-2CD7F8843C40}"/>
    <dgm:cxn modelId="{7DD8F632-67B8-42FD-93EA-D9C05760BE40}" srcId="{898C9902-DBF9-450C-86C4-51E2C191CB3F}" destId="{38272D8F-583B-47FD-BD19-6ECB9D811EC6}" srcOrd="1" destOrd="0" parTransId="{24B68B60-2D32-4722-9CD7-DDAD22B2EC11}" sibTransId="{C5CF170C-1893-4E2C-A344-68FB113F86FA}"/>
    <dgm:cxn modelId="{632B9A5D-B151-4A31-B764-080B28E916EC}" type="presOf" srcId="{B5CB13AD-CE0D-48D5-9C1F-A1441A17608E}" destId="{689CFBF4-12AB-44C2-A6A6-57606180E3F2}" srcOrd="0" destOrd="1" presId="urn:microsoft.com/office/officeart/2005/8/layout/vList2"/>
    <dgm:cxn modelId="{F9327444-2360-4D00-A2D6-041D853E999B}" type="presOf" srcId="{38272D8F-583B-47FD-BD19-6ECB9D811EC6}" destId="{B708CFD9-A96F-4DE7-8E01-F2835461154C}" srcOrd="0" destOrd="1" presId="urn:microsoft.com/office/officeart/2005/8/layout/vList2"/>
    <dgm:cxn modelId="{C3FED66C-A83E-4A47-9010-C03A6E726D1E}" type="presOf" srcId="{0AF1ED8D-D67C-4E20-871E-79F9DD97B6E6}" destId="{689CFBF4-12AB-44C2-A6A6-57606180E3F2}" srcOrd="0" destOrd="3" presId="urn:microsoft.com/office/officeart/2005/8/layout/vList2"/>
    <dgm:cxn modelId="{DDD6BB5A-2399-4BC2-9672-4F6B2427994F}" srcId="{E2CAEF5B-B486-4C8C-A46D-0AACB98B7F1E}" destId="{AF03C4C1-76FC-45A2-86E6-56E11484EFF3}" srcOrd="0" destOrd="0" parTransId="{44E17A42-138E-46AF-A233-873FA8E293E1}" sibTransId="{7FB167C2-612B-44E4-BF94-4E7241AE0FB4}"/>
    <dgm:cxn modelId="{78B16E7F-C1C8-4BC4-A539-CCB46232E743}" srcId="{898C9902-DBF9-450C-86C4-51E2C191CB3F}" destId="{BC38580B-91C9-45B0-B628-D8F31C6C8ECB}" srcOrd="0" destOrd="0" parTransId="{48F7F7EA-A827-4F0F-895D-8507A6BF0C50}" sibTransId="{231F7478-2233-4881-AE41-4A8FBC35903D}"/>
    <dgm:cxn modelId="{B1763289-A19C-4FAE-8F3F-21E146854E69}" type="presOf" srcId="{898C9902-DBF9-450C-86C4-51E2C191CB3F}" destId="{9FBA1960-2D08-45DF-8032-CB4888BFECAB}" srcOrd="0" destOrd="0" presId="urn:microsoft.com/office/officeart/2005/8/layout/vList2"/>
    <dgm:cxn modelId="{9CDDC69B-ED70-48AF-8858-7BAB8402963C}" srcId="{AFFCB9F6-945B-4ADE-B323-0D6DC4C0EE6C}" destId="{B5CB13AD-CE0D-48D5-9C1F-A1441A17608E}" srcOrd="1" destOrd="0" parTransId="{872626B6-0298-42DA-A277-2FCAB88965F0}" sibTransId="{AFF63A30-92BE-4335-9CEB-4203DBF27ECF}"/>
    <dgm:cxn modelId="{EFB9A79C-80BF-459E-973D-82E4E115EA6E}" srcId="{C42AE10E-2FC1-4217-B283-9A8DAC172CA6}" destId="{E2CAEF5B-B486-4C8C-A46D-0AACB98B7F1E}" srcOrd="2" destOrd="0" parTransId="{4118F3A9-6515-498F-95DE-7F9B91219C20}" sibTransId="{45EDD19F-5057-4CC3-8D88-8A9C5E5F7A4E}"/>
    <dgm:cxn modelId="{82C829AD-33B3-419A-96CA-CBA621E45816}" type="presOf" srcId="{1BD85FFE-12BA-47B5-8E8F-3CE43BB64597}" destId="{689CFBF4-12AB-44C2-A6A6-57606180E3F2}" srcOrd="0" destOrd="0" presId="urn:microsoft.com/office/officeart/2005/8/layout/vList2"/>
    <dgm:cxn modelId="{90BF0EAF-ECA9-43E7-ABED-FCCE6D4ADA19}" type="presOf" srcId="{AE266425-75F3-4E59-9D29-207B454757EB}" destId="{689CFBF4-12AB-44C2-A6A6-57606180E3F2}" srcOrd="0" destOrd="2" presId="urn:microsoft.com/office/officeart/2005/8/layout/vList2"/>
    <dgm:cxn modelId="{FBC6F6BC-E9B9-45B3-AEC9-6671D08207EA}" srcId="{AFFCB9F6-945B-4ADE-B323-0D6DC4C0EE6C}" destId="{AE266425-75F3-4E59-9D29-207B454757EB}" srcOrd="2" destOrd="0" parTransId="{94BEC90E-8B43-41BB-982F-FAE505614D54}" sibTransId="{5007CE74-FF71-4D00-B874-6299B0E28E8B}"/>
    <dgm:cxn modelId="{87BDEBC2-9237-4ACF-849F-638088FD7D9B}" type="presOf" srcId="{AFFCB9F6-945B-4ADE-B323-0D6DC4C0EE6C}" destId="{27279EFF-C0F3-44DF-85D3-0521FEEB5806}" srcOrd="0" destOrd="0" presId="urn:microsoft.com/office/officeart/2005/8/layout/vList2"/>
    <dgm:cxn modelId="{41D468D8-8BB8-4425-A71D-3F08AF9587E9}" srcId="{AFFCB9F6-945B-4ADE-B323-0D6DC4C0EE6C}" destId="{1BD85FFE-12BA-47B5-8E8F-3CE43BB64597}" srcOrd="0" destOrd="0" parTransId="{B4466FA3-0B98-406E-9526-4C077BEB61DF}" sibTransId="{DD8B8A41-21F9-45A6-A976-7887DFA53F27}"/>
    <dgm:cxn modelId="{B39A27DC-B3EC-4736-B097-329B029C34F9}" type="presOf" srcId="{C42AE10E-2FC1-4217-B283-9A8DAC172CA6}" destId="{92C14E10-930A-4454-827E-9E941CA366A1}" srcOrd="0" destOrd="0" presId="urn:microsoft.com/office/officeart/2005/8/layout/vList2"/>
    <dgm:cxn modelId="{12BB24FA-8E30-419B-877B-578FA3329CDD}" type="presOf" srcId="{AF03C4C1-76FC-45A2-86E6-56E11484EFF3}" destId="{3B99FE67-5195-441C-A565-FF12A6A49AB7}" srcOrd="0" destOrd="0" presId="urn:microsoft.com/office/officeart/2005/8/layout/vList2"/>
    <dgm:cxn modelId="{C86D96A2-CAD6-4285-A685-1BB9EA75BDD6}" type="presParOf" srcId="{92C14E10-930A-4454-827E-9E941CA366A1}" destId="{9FBA1960-2D08-45DF-8032-CB4888BFECAB}" srcOrd="0" destOrd="0" presId="urn:microsoft.com/office/officeart/2005/8/layout/vList2"/>
    <dgm:cxn modelId="{D6D9525A-4B83-42BE-B088-0372EA25BF9E}" type="presParOf" srcId="{92C14E10-930A-4454-827E-9E941CA366A1}" destId="{B708CFD9-A96F-4DE7-8E01-F2835461154C}" srcOrd="1" destOrd="0" presId="urn:microsoft.com/office/officeart/2005/8/layout/vList2"/>
    <dgm:cxn modelId="{1A9D7AD7-6DB3-4593-94FB-3B9DBF4AD69F}" type="presParOf" srcId="{92C14E10-930A-4454-827E-9E941CA366A1}" destId="{27279EFF-C0F3-44DF-85D3-0521FEEB5806}" srcOrd="2" destOrd="0" presId="urn:microsoft.com/office/officeart/2005/8/layout/vList2"/>
    <dgm:cxn modelId="{09849097-B355-4FCC-A941-C857C6C66E64}" type="presParOf" srcId="{92C14E10-930A-4454-827E-9E941CA366A1}" destId="{689CFBF4-12AB-44C2-A6A6-57606180E3F2}" srcOrd="3" destOrd="0" presId="urn:microsoft.com/office/officeart/2005/8/layout/vList2"/>
    <dgm:cxn modelId="{5173A8C4-46EE-42A2-B115-19ADF1F29D9E}" type="presParOf" srcId="{92C14E10-930A-4454-827E-9E941CA366A1}" destId="{B283B44F-351D-400A-BD35-C007AB632EA5}" srcOrd="4" destOrd="0" presId="urn:microsoft.com/office/officeart/2005/8/layout/vList2"/>
    <dgm:cxn modelId="{8DCD2CB1-924C-4484-9D5B-73D8C2B3D395}" type="presParOf" srcId="{92C14E10-930A-4454-827E-9E941CA366A1}" destId="{3B99FE67-5195-441C-A565-FF12A6A49AB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2AE10E-2FC1-4217-B283-9A8DAC172CA6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98C9902-DBF9-450C-86C4-51E2C191CB3F}">
      <dgm:prSet phldrT="[文字]" custT="1"/>
      <dgm:spPr/>
      <dgm:t>
        <a:bodyPr/>
        <a:lstStyle/>
        <a:p>
          <a:r>
            <a:rPr lang="en-US" altLang="zh-TW" sz="2800" dirty="0"/>
            <a:t>Speech Signal Generation</a:t>
          </a:r>
          <a:endParaRPr lang="zh-TW" altLang="en-US" sz="2800" dirty="0"/>
        </a:p>
      </dgm:t>
    </dgm:pt>
    <dgm:pt modelId="{21120D53-D4F7-4A0A-849D-8AD199ED4C98}" type="par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68A2FAA-474A-4648-9CA2-EE26FA563FF2}" type="sib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C38580B-91C9-45B0-B628-D8F31C6C8ECB}">
      <dgm:prSet phldrT="[文字]" custT="1"/>
      <dgm:spPr/>
      <dgm:t>
        <a:bodyPr/>
        <a:lstStyle/>
        <a:p>
          <a:r>
            <a:rPr lang="en-US" altLang="zh-TW" sz="2800" dirty="0"/>
            <a:t>Speech enhancement </a:t>
          </a:r>
          <a:endParaRPr lang="zh-TW" altLang="en-US" sz="2800" dirty="0"/>
        </a:p>
      </dgm:t>
    </dgm:pt>
    <dgm:pt modelId="{48F7F7EA-A827-4F0F-895D-8507A6BF0C50}" type="par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231F7478-2233-4881-AE41-4A8FBC35903D}" type="sib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E2CAEF5B-B486-4C8C-A46D-0AACB98B7F1E}">
      <dgm:prSet phldrT="[文字]" custT="1"/>
      <dgm:spPr/>
      <dgm:t>
        <a:bodyPr/>
        <a:lstStyle/>
        <a:p>
          <a:r>
            <a:rPr lang="en-US" altLang="zh-TW" sz="2800" dirty="0"/>
            <a:t>Conclusion </a:t>
          </a:r>
          <a:endParaRPr lang="zh-TW" altLang="en-US" sz="2800" dirty="0"/>
        </a:p>
      </dgm:t>
    </dgm:pt>
    <dgm:pt modelId="{4118F3A9-6515-498F-95DE-7F9B91219C20}" type="par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45EDD19F-5057-4CC3-8D88-8A9C5E5F7A4E}" type="sib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38272D8F-583B-47FD-BD19-6ECB9D811EC6}">
      <dgm:prSet phldrT="[文字]" custT="1"/>
      <dgm:spPr/>
      <dgm:t>
        <a:bodyPr/>
        <a:lstStyle/>
        <a:p>
          <a:r>
            <a:rPr lang="en-US" altLang="zh-TW" sz="2800" dirty="0" err="1"/>
            <a:t>Postfilter</a:t>
          </a:r>
          <a:r>
            <a:rPr lang="en-US" altLang="zh-TW" sz="2800" dirty="0"/>
            <a:t>, speech synthesis, voice conversion</a:t>
          </a:r>
          <a:endParaRPr lang="zh-TW" altLang="en-US" sz="2800" dirty="0"/>
        </a:p>
      </dgm:t>
    </dgm:pt>
    <dgm:pt modelId="{24B68B60-2D32-4722-9CD7-DDAD22B2EC11}" type="par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C5CF170C-1893-4E2C-A344-68FB113F86FA}" type="sib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1BD85FFE-12BA-47B5-8E8F-3CE43BB64597}">
      <dgm:prSet phldrT="[文字]" custT="1"/>
      <dgm:spPr/>
      <dgm:t>
        <a:bodyPr/>
        <a:lstStyle/>
        <a:p>
          <a:r>
            <a:rPr lang="en-US" altLang="zh-TW" sz="2800" dirty="0"/>
            <a:t>Speech recognition </a:t>
          </a:r>
          <a:endParaRPr lang="zh-TW" altLang="en-US" sz="2800" dirty="0"/>
        </a:p>
      </dgm:t>
    </dgm:pt>
    <dgm:pt modelId="{B4466FA3-0B98-406E-9526-4C077BEB61DF}" type="par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DD8B8A41-21F9-45A6-A976-7887DFA53F27}" type="sib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AFFCB9F6-945B-4ADE-B323-0D6DC4C0EE6C}">
      <dgm:prSet phldrT="[文字]" custT="1"/>
      <dgm:spPr/>
      <dgm:t>
        <a:bodyPr/>
        <a:lstStyle/>
        <a:p>
          <a:r>
            <a:rPr lang="en-US" altLang="zh-TW" sz="2800" dirty="0"/>
            <a:t>Speech Signal Recognition </a:t>
          </a:r>
          <a:endParaRPr lang="zh-TW" altLang="en-US" sz="2800" dirty="0"/>
        </a:p>
      </dgm:t>
    </dgm:pt>
    <dgm:pt modelId="{21E1B4A4-A383-4D73-AB3F-80BC72211AD0}" type="par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07B69AC4-0433-4581-AAF5-2CD7F8843C40}" type="sib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B5CB13AD-CE0D-48D5-9C1F-A1441A17608E}">
      <dgm:prSet phldrT="[文字]" custT="1"/>
      <dgm:spPr/>
      <dgm:t>
        <a:bodyPr/>
        <a:lstStyle/>
        <a:p>
          <a:r>
            <a:rPr lang="en-US" altLang="zh-TW" sz="2800" dirty="0"/>
            <a:t>Speaker recognition</a:t>
          </a:r>
          <a:endParaRPr lang="zh-TW" altLang="en-US" sz="2800" dirty="0"/>
        </a:p>
      </dgm:t>
    </dgm:pt>
    <dgm:pt modelId="{872626B6-0298-42DA-A277-2FCAB88965F0}" type="par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F63A30-92BE-4335-9CEB-4203DBF27ECF}" type="sib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03C4C1-76FC-45A2-86E6-56E11484EFF3}">
      <dgm:prSet custT="1"/>
      <dgm:spPr/>
      <dgm:t>
        <a:bodyPr/>
        <a:lstStyle/>
        <a:p>
          <a:endParaRPr lang="zh-TW" altLang="en-US" sz="2800" dirty="0"/>
        </a:p>
      </dgm:t>
    </dgm:pt>
    <dgm:pt modelId="{44E17A42-138E-46AF-A233-873FA8E293E1}" type="parTrans" cxnId="{DDD6BB5A-2399-4BC2-9672-4F6B2427994F}">
      <dgm:prSet/>
      <dgm:spPr/>
      <dgm:t>
        <a:bodyPr/>
        <a:lstStyle/>
        <a:p>
          <a:endParaRPr lang="zh-TW" altLang="en-US"/>
        </a:p>
      </dgm:t>
    </dgm:pt>
    <dgm:pt modelId="{7FB167C2-612B-44E4-BF94-4E7241AE0FB4}" type="sibTrans" cxnId="{DDD6BB5A-2399-4BC2-9672-4F6B2427994F}">
      <dgm:prSet/>
      <dgm:spPr/>
      <dgm:t>
        <a:bodyPr/>
        <a:lstStyle/>
        <a:p>
          <a:endParaRPr lang="zh-TW" altLang="en-US"/>
        </a:p>
      </dgm:t>
    </dgm:pt>
    <dgm:pt modelId="{AE266425-75F3-4E59-9D29-207B454757EB}">
      <dgm:prSet phldrT="[文字]" custT="1"/>
      <dgm:spPr/>
      <dgm:t>
        <a:bodyPr/>
        <a:lstStyle/>
        <a:p>
          <a:r>
            <a:rPr lang="en-US" altLang="zh-TW" sz="2800" dirty="0"/>
            <a:t>Speech emotion recognition</a:t>
          </a:r>
          <a:endParaRPr lang="zh-TW" altLang="en-US" sz="2800" dirty="0"/>
        </a:p>
      </dgm:t>
    </dgm:pt>
    <dgm:pt modelId="{94BEC90E-8B43-41BB-982F-FAE505614D54}" type="parTrans" cxnId="{FBC6F6BC-E9B9-45B3-AEC9-6671D08207EA}">
      <dgm:prSet/>
      <dgm:spPr/>
      <dgm:t>
        <a:bodyPr/>
        <a:lstStyle/>
        <a:p>
          <a:endParaRPr lang="zh-TW" altLang="en-US"/>
        </a:p>
      </dgm:t>
    </dgm:pt>
    <dgm:pt modelId="{5007CE74-FF71-4D00-B874-6299B0E28E8B}" type="sibTrans" cxnId="{FBC6F6BC-E9B9-45B3-AEC9-6671D08207EA}">
      <dgm:prSet/>
      <dgm:spPr/>
      <dgm:t>
        <a:bodyPr/>
        <a:lstStyle/>
        <a:p>
          <a:endParaRPr lang="zh-TW" altLang="en-US"/>
        </a:p>
      </dgm:t>
    </dgm:pt>
    <dgm:pt modelId="{0AF1ED8D-D67C-4E20-871E-79F9DD97B6E6}">
      <dgm:prSet phldrT="[文字]" custT="1"/>
      <dgm:spPr/>
      <dgm:t>
        <a:bodyPr/>
        <a:lstStyle/>
        <a:p>
          <a:r>
            <a:rPr lang="en-US" altLang="zh-TW" sz="2800" dirty="0"/>
            <a:t>Lip reading  </a:t>
          </a:r>
          <a:endParaRPr lang="zh-TW" altLang="en-US" sz="2800" dirty="0"/>
        </a:p>
      </dgm:t>
    </dgm:pt>
    <dgm:pt modelId="{9ED9170F-09D5-4D3E-8806-9AF4B0DBA8E6}" type="parTrans" cxnId="{65D57006-BF4D-4047-8137-72B21CB57063}">
      <dgm:prSet/>
      <dgm:spPr/>
      <dgm:t>
        <a:bodyPr/>
        <a:lstStyle/>
        <a:p>
          <a:endParaRPr lang="zh-TW" altLang="en-US"/>
        </a:p>
      </dgm:t>
    </dgm:pt>
    <dgm:pt modelId="{6B0BB00C-C3D4-484C-AFC7-4D6EAEFFBF4C}" type="sibTrans" cxnId="{65D57006-BF4D-4047-8137-72B21CB57063}">
      <dgm:prSet/>
      <dgm:spPr/>
      <dgm:t>
        <a:bodyPr/>
        <a:lstStyle/>
        <a:p>
          <a:endParaRPr lang="zh-TW" altLang="en-US"/>
        </a:p>
      </dgm:t>
    </dgm:pt>
    <dgm:pt modelId="{92C14E10-930A-4454-827E-9E941CA366A1}" type="pres">
      <dgm:prSet presAssocID="{C42AE10E-2FC1-4217-B283-9A8DAC172CA6}" presName="linear" presStyleCnt="0">
        <dgm:presLayoutVars>
          <dgm:animLvl val="lvl"/>
          <dgm:resizeHandles val="exact"/>
        </dgm:presLayoutVars>
      </dgm:prSet>
      <dgm:spPr/>
    </dgm:pt>
    <dgm:pt modelId="{9FBA1960-2D08-45DF-8032-CB4888BFECAB}" type="pres">
      <dgm:prSet presAssocID="{898C9902-DBF9-450C-86C4-51E2C191CB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08CFD9-A96F-4DE7-8E01-F2835461154C}" type="pres">
      <dgm:prSet presAssocID="{898C9902-DBF9-450C-86C4-51E2C191CB3F}" presName="childText" presStyleLbl="revTx" presStyleIdx="0" presStyleCnt="3">
        <dgm:presLayoutVars>
          <dgm:bulletEnabled val="1"/>
        </dgm:presLayoutVars>
      </dgm:prSet>
      <dgm:spPr/>
    </dgm:pt>
    <dgm:pt modelId="{27279EFF-C0F3-44DF-85D3-0521FEEB5806}" type="pres">
      <dgm:prSet presAssocID="{AFFCB9F6-945B-4ADE-B323-0D6DC4C0EE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9CFBF4-12AB-44C2-A6A6-57606180E3F2}" type="pres">
      <dgm:prSet presAssocID="{AFFCB9F6-945B-4ADE-B323-0D6DC4C0EE6C}" presName="childText" presStyleLbl="revTx" presStyleIdx="1" presStyleCnt="3">
        <dgm:presLayoutVars>
          <dgm:bulletEnabled val="1"/>
        </dgm:presLayoutVars>
      </dgm:prSet>
      <dgm:spPr/>
    </dgm:pt>
    <dgm:pt modelId="{B283B44F-351D-400A-BD35-C007AB632EA5}" type="pres">
      <dgm:prSet presAssocID="{E2CAEF5B-B486-4C8C-A46D-0AACB98B7F1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B99FE67-5195-441C-A565-FF12A6A49AB7}" type="pres">
      <dgm:prSet presAssocID="{E2CAEF5B-B486-4C8C-A46D-0AACB98B7F1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5D57006-BF4D-4047-8137-72B21CB57063}" srcId="{AFFCB9F6-945B-4ADE-B323-0D6DC4C0EE6C}" destId="{0AF1ED8D-D67C-4E20-871E-79F9DD97B6E6}" srcOrd="3" destOrd="0" parTransId="{9ED9170F-09D5-4D3E-8806-9AF4B0DBA8E6}" sibTransId="{6B0BB00C-C3D4-484C-AFC7-4D6EAEFFBF4C}"/>
    <dgm:cxn modelId="{8AB79C1A-CEBA-48C9-9C0C-95784A76792E}" type="presOf" srcId="{E2CAEF5B-B486-4C8C-A46D-0AACB98B7F1E}" destId="{B283B44F-351D-400A-BD35-C007AB632EA5}" srcOrd="0" destOrd="0" presId="urn:microsoft.com/office/officeart/2005/8/layout/vList2"/>
    <dgm:cxn modelId="{1CE4EB27-225E-4FE4-BDE2-784D878956AE}" type="presOf" srcId="{BC38580B-91C9-45B0-B628-D8F31C6C8ECB}" destId="{B708CFD9-A96F-4DE7-8E01-F2835461154C}" srcOrd="0" destOrd="0" presId="urn:microsoft.com/office/officeart/2005/8/layout/vList2"/>
    <dgm:cxn modelId="{64C0B829-DB85-4DD0-A664-C904A59E0E5A}" srcId="{C42AE10E-2FC1-4217-B283-9A8DAC172CA6}" destId="{898C9902-DBF9-450C-86C4-51E2C191CB3F}" srcOrd="0" destOrd="0" parTransId="{21120D53-D4F7-4A0A-849D-8AD199ED4C98}" sibTransId="{B68A2FAA-474A-4648-9CA2-EE26FA563FF2}"/>
    <dgm:cxn modelId="{C74F632E-9DAD-4145-8004-84F293A08F73}" srcId="{C42AE10E-2FC1-4217-B283-9A8DAC172CA6}" destId="{AFFCB9F6-945B-4ADE-B323-0D6DC4C0EE6C}" srcOrd="1" destOrd="0" parTransId="{21E1B4A4-A383-4D73-AB3F-80BC72211AD0}" sibTransId="{07B69AC4-0433-4581-AAF5-2CD7F8843C40}"/>
    <dgm:cxn modelId="{7DD8F632-67B8-42FD-93EA-D9C05760BE40}" srcId="{898C9902-DBF9-450C-86C4-51E2C191CB3F}" destId="{38272D8F-583B-47FD-BD19-6ECB9D811EC6}" srcOrd="1" destOrd="0" parTransId="{24B68B60-2D32-4722-9CD7-DDAD22B2EC11}" sibTransId="{C5CF170C-1893-4E2C-A344-68FB113F86FA}"/>
    <dgm:cxn modelId="{632B9A5D-B151-4A31-B764-080B28E916EC}" type="presOf" srcId="{B5CB13AD-CE0D-48D5-9C1F-A1441A17608E}" destId="{689CFBF4-12AB-44C2-A6A6-57606180E3F2}" srcOrd="0" destOrd="1" presId="urn:microsoft.com/office/officeart/2005/8/layout/vList2"/>
    <dgm:cxn modelId="{F9327444-2360-4D00-A2D6-041D853E999B}" type="presOf" srcId="{38272D8F-583B-47FD-BD19-6ECB9D811EC6}" destId="{B708CFD9-A96F-4DE7-8E01-F2835461154C}" srcOrd="0" destOrd="1" presId="urn:microsoft.com/office/officeart/2005/8/layout/vList2"/>
    <dgm:cxn modelId="{C3FED66C-A83E-4A47-9010-C03A6E726D1E}" type="presOf" srcId="{0AF1ED8D-D67C-4E20-871E-79F9DD97B6E6}" destId="{689CFBF4-12AB-44C2-A6A6-57606180E3F2}" srcOrd="0" destOrd="3" presId="urn:microsoft.com/office/officeart/2005/8/layout/vList2"/>
    <dgm:cxn modelId="{DDD6BB5A-2399-4BC2-9672-4F6B2427994F}" srcId="{E2CAEF5B-B486-4C8C-A46D-0AACB98B7F1E}" destId="{AF03C4C1-76FC-45A2-86E6-56E11484EFF3}" srcOrd="0" destOrd="0" parTransId="{44E17A42-138E-46AF-A233-873FA8E293E1}" sibTransId="{7FB167C2-612B-44E4-BF94-4E7241AE0FB4}"/>
    <dgm:cxn modelId="{78B16E7F-C1C8-4BC4-A539-CCB46232E743}" srcId="{898C9902-DBF9-450C-86C4-51E2C191CB3F}" destId="{BC38580B-91C9-45B0-B628-D8F31C6C8ECB}" srcOrd="0" destOrd="0" parTransId="{48F7F7EA-A827-4F0F-895D-8507A6BF0C50}" sibTransId="{231F7478-2233-4881-AE41-4A8FBC35903D}"/>
    <dgm:cxn modelId="{B1763289-A19C-4FAE-8F3F-21E146854E69}" type="presOf" srcId="{898C9902-DBF9-450C-86C4-51E2C191CB3F}" destId="{9FBA1960-2D08-45DF-8032-CB4888BFECAB}" srcOrd="0" destOrd="0" presId="urn:microsoft.com/office/officeart/2005/8/layout/vList2"/>
    <dgm:cxn modelId="{9CDDC69B-ED70-48AF-8858-7BAB8402963C}" srcId="{AFFCB9F6-945B-4ADE-B323-0D6DC4C0EE6C}" destId="{B5CB13AD-CE0D-48D5-9C1F-A1441A17608E}" srcOrd="1" destOrd="0" parTransId="{872626B6-0298-42DA-A277-2FCAB88965F0}" sibTransId="{AFF63A30-92BE-4335-9CEB-4203DBF27ECF}"/>
    <dgm:cxn modelId="{EFB9A79C-80BF-459E-973D-82E4E115EA6E}" srcId="{C42AE10E-2FC1-4217-B283-9A8DAC172CA6}" destId="{E2CAEF5B-B486-4C8C-A46D-0AACB98B7F1E}" srcOrd="2" destOrd="0" parTransId="{4118F3A9-6515-498F-95DE-7F9B91219C20}" sibTransId="{45EDD19F-5057-4CC3-8D88-8A9C5E5F7A4E}"/>
    <dgm:cxn modelId="{82C829AD-33B3-419A-96CA-CBA621E45816}" type="presOf" srcId="{1BD85FFE-12BA-47B5-8E8F-3CE43BB64597}" destId="{689CFBF4-12AB-44C2-A6A6-57606180E3F2}" srcOrd="0" destOrd="0" presId="urn:microsoft.com/office/officeart/2005/8/layout/vList2"/>
    <dgm:cxn modelId="{90BF0EAF-ECA9-43E7-ABED-FCCE6D4ADA19}" type="presOf" srcId="{AE266425-75F3-4E59-9D29-207B454757EB}" destId="{689CFBF4-12AB-44C2-A6A6-57606180E3F2}" srcOrd="0" destOrd="2" presId="urn:microsoft.com/office/officeart/2005/8/layout/vList2"/>
    <dgm:cxn modelId="{FBC6F6BC-E9B9-45B3-AEC9-6671D08207EA}" srcId="{AFFCB9F6-945B-4ADE-B323-0D6DC4C0EE6C}" destId="{AE266425-75F3-4E59-9D29-207B454757EB}" srcOrd="2" destOrd="0" parTransId="{94BEC90E-8B43-41BB-982F-FAE505614D54}" sibTransId="{5007CE74-FF71-4D00-B874-6299B0E28E8B}"/>
    <dgm:cxn modelId="{87BDEBC2-9237-4ACF-849F-638088FD7D9B}" type="presOf" srcId="{AFFCB9F6-945B-4ADE-B323-0D6DC4C0EE6C}" destId="{27279EFF-C0F3-44DF-85D3-0521FEEB5806}" srcOrd="0" destOrd="0" presId="urn:microsoft.com/office/officeart/2005/8/layout/vList2"/>
    <dgm:cxn modelId="{41D468D8-8BB8-4425-A71D-3F08AF9587E9}" srcId="{AFFCB9F6-945B-4ADE-B323-0D6DC4C0EE6C}" destId="{1BD85FFE-12BA-47B5-8E8F-3CE43BB64597}" srcOrd="0" destOrd="0" parTransId="{B4466FA3-0B98-406E-9526-4C077BEB61DF}" sibTransId="{DD8B8A41-21F9-45A6-A976-7887DFA53F27}"/>
    <dgm:cxn modelId="{B39A27DC-B3EC-4736-B097-329B029C34F9}" type="presOf" srcId="{C42AE10E-2FC1-4217-B283-9A8DAC172CA6}" destId="{92C14E10-930A-4454-827E-9E941CA366A1}" srcOrd="0" destOrd="0" presId="urn:microsoft.com/office/officeart/2005/8/layout/vList2"/>
    <dgm:cxn modelId="{12BB24FA-8E30-419B-877B-578FA3329CDD}" type="presOf" srcId="{AF03C4C1-76FC-45A2-86E6-56E11484EFF3}" destId="{3B99FE67-5195-441C-A565-FF12A6A49AB7}" srcOrd="0" destOrd="0" presId="urn:microsoft.com/office/officeart/2005/8/layout/vList2"/>
    <dgm:cxn modelId="{C86D96A2-CAD6-4285-A685-1BB9EA75BDD6}" type="presParOf" srcId="{92C14E10-930A-4454-827E-9E941CA366A1}" destId="{9FBA1960-2D08-45DF-8032-CB4888BFECAB}" srcOrd="0" destOrd="0" presId="urn:microsoft.com/office/officeart/2005/8/layout/vList2"/>
    <dgm:cxn modelId="{D6D9525A-4B83-42BE-B088-0372EA25BF9E}" type="presParOf" srcId="{92C14E10-930A-4454-827E-9E941CA366A1}" destId="{B708CFD9-A96F-4DE7-8E01-F2835461154C}" srcOrd="1" destOrd="0" presId="urn:microsoft.com/office/officeart/2005/8/layout/vList2"/>
    <dgm:cxn modelId="{1A9D7AD7-6DB3-4593-94FB-3B9DBF4AD69F}" type="presParOf" srcId="{92C14E10-930A-4454-827E-9E941CA366A1}" destId="{27279EFF-C0F3-44DF-85D3-0521FEEB5806}" srcOrd="2" destOrd="0" presId="urn:microsoft.com/office/officeart/2005/8/layout/vList2"/>
    <dgm:cxn modelId="{09849097-B355-4FCC-A941-C857C6C66E64}" type="presParOf" srcId="{92C14E10-930A-4454-827E-9E941CA366A1}" destId="{689CFBF4-12AB-44C2-A6A6-57606180E3F2}" srcOrd="3" destOrd="0" presId="urn:microsoft.com/office/officeart/2005/8/layout/vList2"/>
    <dgm:cxn modelId="{5173A8C4-46EE-42A2-B115-19ADF1F29D9E}" type="presParOf" srcId="{92C14E10-930A-4454-827E-9E941CA366A1}" destId="{B283B44F-351D-400A-BD35-C007AB632EA5}" srcOrd="4" destOrd="0" presId="urn:microsoft.com/office/officeart/2005/8/layout/vList2"/>
    <dgm:cxn modelId="{8DCD2CB1-924C-4484-9D5B-73D8C2B3D395}" type="presParOf" srcId="{92C14E10-930A-4454-827E-9E941CA366A1}" destId="{3B99FE67-5195-441C-A565-FF12A6A49AB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2AE10E-2FC1-4217-B283-9A8DAC172CA6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98C9902-DBF9-450C-86C4-51E2C191CB3F}">
      <dgm:prSet phldrT="[文字]" custT="1"/>
      <dgm:spPr/>
      <dgm:t>
        <a:bodyPr/>
        <a:lstStyle/>
        <a:p>
          <a:r>
            <a:rPr lang="en-US" altLang="zh-TW" sz="2800" dirty="0"/>
            <a:t>Speech Signal Generation</a:t>
          </a:r>
          <a:endParaRPr lang="zh-TW" altLang="en-US" sz="2800" dirty="0"/>
        </a:p>
      </dgm:t>
    </dgm:pt>
    <dgm:pt modelId="{21120D53-D4F7-4A0A-849D-8AD199ED4C98}" type="par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68A2FAA-474A-4648-9CA2-EE26FA563FF2}" type="sib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C38580B-91C9-45B0-B628-D8F31C6C8ECB}">
      <dgm:prSet phldrT="[文字]" custT="1"/>
      <dgm:spPr/>
      <dgm:t>
        <a:bodyPr/>
        <a:lstStyle/>
        <a:p>
          <a:r>
            <a:rPr lang="en-US" altLang="zh-TW" sz="2800" dirty="0"/>
            <a:t>Speech enhancement </a:t>
          </a:r>
          <a:endParaRPr lang="zh-TW" altLang="en-US" sz="2800" dirty="0"/>
        </a:p>
      </dgm:t>
    </dgm:pt>
    <dgm:pt modelId="{48F7F7EA-A827-4F0F-895D-8507A6BF0C50}" type="par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231F7478-2233-4881-AE41-4A8FBC35903D}" type="sib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E2CAEF5B-B486-4C8C-A46D-0AACB98B7F1E}">
      <dgm:prSet phldrT="[文字]" custT="1"/>
      <dgm:spPr/>
      <dgm:t>
        <a:bodyPr/>
        <a:lstStyle/>
        <a:p>
          <a:r>
            <a:rPr lang="en-US" altLang="zh-TW" sz="2800" dirty="0"/>
            <a:t>Conclusion </a:t>
          </a:r>
          <a:endParaRPr lang="zh-TW" altLang="en-US" sz="2800" dirty="0"/>
        </a:p>
      </dgm:t>
    </dgm:pt>
    <dgm:pt modelId="{4118F3A9-6515-498F-95DE-7F9B91219C20}" type="par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45EDD19F-5057-4CC3-8D88-8A9C5E5F7A4E}" type="sib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38272D8F-583B-47FD-BD19-6ECB9D811EC6}">
      <dgm:prSet phldrT="[文字]" custT="1"/>
      <dgm:spPr/>
      <dgm:t>
        <a:bodyPr/>
        <a:lstStyle/>
        <a:p>
          <a:r>
            <a:rPr lang="en-US" altLang="zh-TW" sz="2800" dirty="0" err="1"/>
            <a:t>Postfilter</a:t>
          </a:r>
          <a:r>
            <a:rPr lang="en-US" altLang="zh-TW" sz="2800" dirty="0"/>
            <a:t>, speech synthesis, voice conversion</a:t>
          </a:r>
          <a:endParaRPr lang="zh-TW" altLang="en-US" sz="2800" dirty="0"/>
        </a:p>
      </dgm:t>
    </dgm:pt>
    <dgm:pt modelId="{24B68B60-2D32-4722-9CD7-DDAD22B2EC11}" type="par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C5CF170C-1893-4E2C-A344-68FB113F86FA}" type="sib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1BD85FFE-12BA-47B5-8E8F-3CE43BB64597}">
      <dgm:prSet phldrT="[文字]" custT="1"/>
      <dgm:spPr/>
      <dgm:t>
        <a:bodyPr/>
        <a:lstStyle/>
        <a:p>
          <a:r>
            <a:rPr lang="en-US" altLang="zh-TW" sz="2800" dirty="0"/>
            <a:t>Speech recognition </a:t>
          </a:r>
          <a:endParaRPr lang="zh-TW" altLang="en-US" sz="2800" dirty="0"/>
        </a:p>
      </dgm:t>
    </dgm:pt>
    <dgm:pt modelId="{B4466FA3-0B98-406E-9526-4C077BEB61DF}" type="par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DD8B8A41-21F9-45A6-A976-7887DFA53F27}" type="sib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AFFCB9F6-945B-4ADE-B323-0D6DC4C0EE6C}">
      <dgm:prSet phldrT="[文字]" custT="1"/>
      <dgm:spPr/>
      <dgm:t>
        <a:bodyPr/>
        <a:lstStyle/>
        <a:p>
          <a:r>
            <a:rPr lang="en-US" altLang="zh-TW" sz="2800" dirty="0"/>
            <a:t>Speech Signal Recognition </a:t>
          </a:r>
          <a:endParaRPr lang="zh-TW" altLang="en-US" sz="2800" dirty="0"/>
        </a:p>
      </dgm:t>
    </dgm:pt>
    <dgm:pt modelId="{21E1B4A4-A383-4D73-AB3F-80BC72211AD0}" type="par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07B69AC4-0433-4581-AAF5-2CD7F8843C40}" type="sib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B5CB13AD-CE0D-48D5-9C1F-A1441A17608E}">
      <dgm:prSet phldrT="[文字]" custT="1"/>
      <dgm:spPr/>
      <dgm:t>
        <a:bodyPr/>
        <a:lstStyle/>
        <a:p>
          <a:r>
            <a:rPr lang="en-US" altLang="zh-TW" sz="2800" dirty="0"/>
            <a:t>Speaker recognition</a:t>
          </a:r>
          <a:endParaRPr lang="zh-TW" altLang="en-US" sz="2800" dirty="0"/>
        </a:p>
      </dgm:t>
    </dgm:pt>
    <dgm:pt modelId="{872626B6-0298-42DA-A277-2FCAB88965F0}" type="par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F63A30-92BE-4335-9CEB-4203DBF27ECF}" type="sib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03C4C1-76FC-45A2-86E6-56E11484EFF3}">
      <dgm:prSet custT="1"/>
      <dgm:spPr/>
      <dgm:t>
        <a:bodyPr/>
        <a:lstStyle/>
        <a:p>
          <a:endParaRPr lang="zh-TW" altLang="en-US" sz="2800" dirty="0"/>
        </a:p>
      </dgm:t>
    </dgm:pt>
    <dgm:pt modelId="{44E17A42-138E-46AF-A233-873FA8E293E1}" type="parTrans" cxnId="{DDD6BB5A-2399-4BC2-9672-4F6B2427994F}">
      <dgm:prSet/>
      <dgm:spPr/>
      <dgm:t>
        <a:bodyPr/>
        <a:lstStyle/>
        <a:p>
          <a:endParaRPr lang="zh-TW" altLang="en-US"/>
        </a:p>
      </dgm:t>
    </dgm:pt>
    <dgm:pt modelId="{7FB167C2-612B-44E4-BF94-4E7241AE0FB4}" type="sibTrans" cxnId="{DDD6BB5A-2399-4BC2-9672-4F6B2427994F}">
      <dgm:prSet/>
      <dgm:spPr/>
      <dgm:t>
        <a:bodyPr/>
        <a:lstStyle/>
        <a:p>
          <a:endParaRPr lang="zh-TW" altLang="en-US"/>
        </a:p>
      </dgm:t>
    </dgm:pt>
    <dgm:pt modelId="{AE266425-75F3-4E59-9D29-207B454757EB}">
      <dgm:prSet phldrT="[文字]" custT="1"/>
      <dgm:spPr/>
      <dgm:t>
        <a:bodyPr/>
        <a:lstStyle/>
        <a:p>
          <a:r>
            <a:rPr lang="en-US" altLang="zh-TW" sz="2800" dirty="0"/>
            <a:t>Speech emotion recognition</a:t>
          </a:r>
          <a:endParaRPr lang="zh-TW" altLang="en-US" sz="2800" dirty="0"/>
        </a:p>
      </dgm:t>
    </dgm:pt>
    <dgm:pt modelId="{94BEC90E-8B43-41BB-982F-FAE505614D54}" type="parTrans" cxnId="{FBC6F6BC-E9B9-45B3-AEC9-6671D08207EA}">
      <dgm:prSet/>
      <dgm:spPr/>
      <dgm:t>
        <a:bodyPr/>
        <a:lstStyle/>
        <a:p>
          <a:endParaRPr lang="zh-TW" altLang="en-US"/>
        </a:p>
      </dgm:t>
    </dgm:pt>
    <dgm:pt modelId="{5007CE74-FF71-4D00-B874-6299B0E28E8B}" type="sibTrans" cxnId="{FBC6F6BC-E9B9-45B3-AEC9-6671D08207EA}">
      <dgm:prSet/>
      <dgm:spPr/>
      <dgm:t>
        <a:bodyPr/>
        <a:lstStyle/>
        <a:p>
          <a:endParaRPr lang="zh-TW" altLang="en-US"/>
        </a:p>
      </dgm:t>
    </dgm:pt>
    <dgm:pt modelId="{0AF1ED8D-D67C-4E20-871E-79F9DD97B6E6}">
      <dgm:prSet phldrT="[文字]" custT="1"/>
      <dgm:spPr/>
      <dgm:t>
        <a:bodyPr/>
        <a:lstStyle/>
        <a:p>
          <a:r>
            <a:rPr lang="en-US" altLang="zh-TW" sz="2800" dirty="0"/>
            <a:t>Lip reading  </a:t>
          </a:r>
          <a:endParaRPr lang="zh-TW" altLang="en-US" sz="2800" dirty="0"/>
        </a:p>
      </dgm:t>
    </dgm:pt>
    <dgm:pt modelId="{9ED9170F-09D5-4D3E-8806-9AF4B0DBA8E6}" type="parTrans" cxnId="{65D57006-BF4D-4047-8137-72B21CB57063}">
      <dgm:prSet/>
      <dgm:spPr/>
      <dgm:t>
        <a:bodyPr/>
        <a:lstStyle/>
        <a:p>
          <a:endParaRPr lang="zh-TW" altLang="en-US"/>
        </a:p>
      </dgm:t>
    </dgm:pt>
    <dgm:pt modelId="{6B0BB00C-C3D4-484C-AFC7-4D6EAEFFBF4C}" type="sibTrans" cxnId="{65D57006-BF4D-4047-8137-72B21CB57063}">
      <dgm:prSet/>
      <dgm:spPr/>
      <dgm:t>
        <a:bodyPr/>
        <a:lstStyle/>
        <a:p>
          <a:endParaRPr lang="zh-TW" altLang="en-US"/>
        </a:p>
      </dgm:t>
    </dgm:pt>
    <dgm:pt modelId="{92C14E10-930A-4454-827E-9E941CA366A1}" type="pres">
      <dgm:prSet presAssocID="{C42AE10E-2FC1-4217-B283-9A8DAC172CA6}" presName="linear" presStyleCnt="0">
        <dgm:presLayoutVars>
          <dgm:animLvl val="lvl"/>
          <dgm:resizeHandles val="exact"/>
        </dgm:presLayoutVars>
      </dgm:prSet>
      <dgm:spPr/>
    </dgm:pt>
    <dgm:pt modelId="{9FBA1960-2D08-45DF-8032-CB4888BFECAB}" type="pres">
      <dgm:prSet presAssocID="{898C9902-DBF9-450C-86C4-51E2C191CB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08CFD9-A96F-4DE7-8E01-F2835461154C}" type="pres">
      <dgm:prSet presAssocID="{898C9902-DBF9-450C-86C4-51E2C191CB3F}" presName="childText" presStyleLbl="revTx" presStyleIdx="0" presStyleCnt="3">
        <dgm:presLayoutVars>
          <dgm:bulletEnabled val="1"/>
        </dgm:presLayoutVars>
      </dgm:prSet>
      <dgm:spPr/>
    </dgm:pt>
    <dgm:pt modelId="{27279EFF-C0F3-44DF-85D3-0521FEEB5806}" type="pres">
      <dgm:prSet presAssocID="{AFFCB9F6-945B-4ADE-B323-0D6DC4C0EE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9CFBF4-12AB-44C2-A6A6-57606180E3F2}" type="pres">
      <dgm:prSet presAssocID="{AFFCB9F6-945B-4ADE-B323-0D6DC4C0EE6C}" presName="childText" presStyleLbl="revTx" presStyleIdx="1" presStyleCnt="3">
        <dgm:presLayoutVars>
          <dgm:bulletEnabled val="1"/>
        </dgm:presLayoutVars>
      </dgm:prSet>
      <dgm:spPr/>
    </dgm:pt>
    <dgm:pt modelId="{B283B44F-351D-400A-BD35-C007AB632EA5}" type="pres">
      <dgm:prSet presAssocID="{E2CAEF5B-B486-4C8C-A46D-0AACB98B7F1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B99FE67-5195-441C-A565-FF12A6A49AB7}" type="pres">
      <dgm:prSet presAssocID="{E2CAEF5B-B486-4C8C-A46D-0AACB98B7F1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5D57006-BF4D-4047-8137-72B21CB57063}" srcId="{AFFCB9F6-945B-4ADE-B323-0D6DC4C0EE6C}" destId="{0AF1ED8D-D67C-4E20-871E-79F9DD97B6E6}" srcOrd="3" destOrd="0" parTransId="{9ED9170F-09D5-4D3E-8806-9AF4B0DBA8E6}" sibTransId="{6B0BB00C-C3D4-484C-AFC7-4D6EAEFFBF4C}"/>
    <dgm:cxn modelId="{8AB79C1A-CEBA-48C9-9C0C-95784A76792E}" type="presOf" srcId="{E2CAEF5B-B486-4C8C-A46D-0AACB98B7F1E}" destId="{B283B44F-351D-400A-BD35-C007AB632EA5}" srcOrd="0" destOrd="0" presId="urn:microsoft.com/office/officeart/2005/8/layout/vList2"/>
    <dgm:cxn modelId="{1CE4EB27-225E-4FE4-BDE2-784D878956AE}" type="presOf" srcId="{BC38580B-91C9-45B0-B628-D8F31C6C8ECB}" destId="{B708CFD9-A96F-4DE7-8E01-F2835461154C}" srcOrd="0" destOrd="0" presId="urn:microsoft.com/office/officeart/2005/8/layout/vList2"/>
    <dgm:cxn modelId="{64C0B829-DB85-4DD0-A664-C904A59E0E5A}" srcId="{C42AE10E-2FC1-4217-B283-9A8DAC172CA6}" destId="{898C9902-DBF9-450C-86C4-51E2C191CB3F}" srcOrd="0" destOrd="0" parTransId="{21120D53-D4F7-4A0A-849D-8AD199ED4C98}" sibTransId="{B68A2FAA-474A-4648-9CA2-EE26FA563FF2}"/>
    <dgm:cxn modelId="{C74F632E-9DAD-4145-8004-84F293A08F73}" srcId="{C42AE10E-2FC1-4217-B283-9A8DAC172CA6}" destId="{AFFCB9F6-945B-4ADE-B323-0D6DC4C0EE6C}" srcOrd="1" destOrd="0" parTransId="{21E1B4A4-A383-4D73-AB3F-80BC72211AD0}" sibTransId="{07B69AC4-0433-4581-AAF5-2CD7F8843C40}"/>
    <dgm:cxn modelId="{7DD8F632-67B8-42FD-93EA-D9C05760BE40}" srcId="{898C9902-DBF9-450C-86C4-51E2C191CB3F}" destId="{38272D8F-583B-47FD-BD19-6ECB9D811EC6}" srcOrd="1" destOrd="0" parTransId="{24B68B60-2D32-4722-9CD7-DDAD22B2EC11}" sibTransId="{C5CF170C-1893-4E2C-A344-68FB113F86FA}"/>
    <dgm:cxn modelId="{632B9A5D-B151-4A31-B764-080B28E916EC}" type="presOf" srcId="{B5CB13AD-CE0D-48D5-9C1F-A1441A17608E}" destId="{689CFBF4-12AB-44C2-A6A6-57606180E3F2}" srcOrd="0" destOrd="1" presId="urn:microsoft.com/office/officeart/2005/8/layout/vList2"/>
    <dgm:cxn modelId="{F9327444-2360-4D00-A2D6-041D853E999B}" type="presOf" srcId="{38272D8F-583B-47FD-BD19-6ECB9D811EC6}" destId="{B708CFD9-A96F-4DE7-8E01-F2835461154C}" srcOrd="0" destOrd="1" presId="urn:microsoft.com/office/officeart/2005/8/layout/vList2"/>
    <dgm:cxn modelId="{C3FED66C-A83E-4A47-9010-C03A6E726D1E}" type="presOf" srcId="{0AF1ED8D-D67C-4E20-871E-79F9DD97B6E6}" destId="{689CFBF4-12AB-44C2-A6A6-57606180E3F2}" srcOrd="0" destOrd="3" presId="urn:microsoft.com/office/officeart/2005/8/layout/vList2"/>
    <dgm:cxn modelId="{DDD6BB5A-2399-4BC2-9672-4F6B2427994F}" srcId="{E2CAEF5B-B486-4C8C-A46D-0AACB98B7F1E}" destId="{AF03C4C1-76FC-45A2-86E6-56E11484EFF3}" srcOrd="0" destOrd="0" parTransId="{44E17A42-138E-46AF-A233-873FA8E293E1}" sibTransId="{7FB167C2-612B-44E4-BF94-4E7241AE0FB4}"/>
    <dgm:cxn modelId="{78B16E7F-C1C8-4BC4-A539-CCB46232E743}" srcId="{898C9902-DBF9-450C-86C4-51E2C191CB3F}" destId="{BC38580B-91C9-45B0-B628-D8F31C6C8ECB}" srcOrd="0" destOrd="0" parTransId="{48F7F7EA-A827-4F0F-895D-8507A6BF0C50}" sibTransId="{231F7478-2233-4881-AE41-4A8FBC35903D}"/>
    <dgm:cxn modelId="{B1763289-A19C-4FAE-8F3F-21E146854E69}" type="presOf" srcId="{898C9902-DBF9-450C-86C4-51E2C191CB3F}" destId="{9FBA1960-2D08-45DF-8032-CB4888BFECAB}" srcOrd="0" destOrd="0" presId="urn:microsoft.com/office/officeart/2005/8/layout/vList2"/>
    <dgm:cxn modelId="{9CDDC69B-ED70-48AF-8858-7BAB8402963C}" srcId="{AFFCB9F6-945B-4ADE-B323-0D6DC4C0EE6C}" destId="{B5CB13AD-CE0D-48D5-9C1F-A1441A17608E}" srcOrd="1" destOrd="0" parTransId="{872626B6-0298-42DA-A277-2FCAB88965F0}" sibTransId="{AFF63A30-92BE-4335-9CEB-4203DBF27ECF}"/>
    <dgm:cxn modelId="{EFB9A79C-80BF-459E-973D-82E4E115EA6E}" srcId="{C42AE10E-2FC1-4217-B283-9A8DAC172CA6}" destId="{E2CAEF5B-B486-4C8C-A46D-0AACB98B7F1E}" srcOrd="2" destOrd="0" parTransId="{4118F3A9-6515-498F-95DE-7F9B91219C20}" sibTransId="{45EDD19F-5057-4CC3-8D88-8A9C5E5F7A4E}"/>
    <dgm:cxn modelId="{82C829AD-33B3-419A-96CA-CBA621E45816}" type="presOf" srcId="{1BD85FFE-12BA-47B5-8E8F-3CE43BB64597}" destId="{689CFBF4-12AB-44C2-A6A6-57606180E3F2}" srcOrd="0" destOrd="0" presId="urn:microsoft.com/office/officeart/2005/8/layout/vList2"/>
    <dgm:cxn modelId="{90BF0EAF-ECA9-43E7-ABED-FCCE6D4ADA19}" type="presOf" srcId="{AE266425-75F3-4E59-9D29-207B454757EB}" destId="{689CFBF4-12AB-44C2-A6A6-57606180E3F2}" srcOrd="0" destOrd="2" presId="urn:microsoft.com/office/officeart/2005/8/layout/vList2"/>
    <dgm:cxn modelId="{FBC6F6BC-E9B9-45B3-AEC9-6671D08207EA}" srcId="{AFFCB9F6-945B-4ADE-B323-0D6DC4C0EE6C}" destId="{AE266425-75F3-4E59-9D29-207B454757EB}" srcOrd="2" destOrd="0" parTransId="{94BEC90E-8B43-41BB-982F-FAE505614D54}" sibTransId="{5007CE74-FF71-4D00-B874-6299B0E28E8B}"/>
    <dgm:cxn modelId="{87BDEBC2-9237-4ACF-849F-638088FD7D9B}" type="presOf" srcId="{AFFCB9F6-945B-4ADE-B323-0D6DC4C0EE6C}" destId="{27279EFF-C0F3-44DF-85D3-0521FEEB5806}" srcOrd="0" destOrd="0" presId="urn:microsoft.com/office/officeart/2005/8/layout/vList2"/>
    <dgm:cxn modelId="{41D468D8-8BB8-4425-A71D-3F08AF9587E9}" srcId="{AFFCB9F6-945B-4ADE-B323-0D6DC4C0EE6C}" destId="{1BD85FFE-12BA-47B5-8E8F-3CE43BB64597}" srcOrd="0" destOrd="0" parTransId="{B4466FA3-0B98-406E-9526-4C077BEB61DF}" sibTransId="{DD8B8A41-21F9-45A6-A976-7887DFA53F27}"/>
    <dgm:cxn modelId="{B39A27DC-B3EC-4736-B097-329B029C34F9}" type="presOf" srcId="{C42AE10E-2FC1-4217-B283-9A8DAC172CA6}" destId="{92C14E10-930A-4454-827E-9E941CA366A1}" srcOrd="0" destOrd="0" presId="urn:microsoft.com/office/officeart/2005/8/layout/vList2"/>
    <dgm:cxn modelId="{12BB24FA-8E30-419B-877B-578FA3329CDD}" type="presOf" srcId="{AF03C4C1-76FC-45A2-86E6-56E11484EFF3}" destId="{3B99FE67-5195-441C-A565-FF12A6A49AB7}" srcOrd="0" destOrd="0" presId="urn:microsoft.com/office/officeart/2005/8/layout/vList2"/>
    <dgm:cxn modelId="{C86D96A2-CAD6-4285-A685-1BB9EA75BDD6}" type="presParOf" srcId="{92C14E10-930A-4454-827E-9E941CA366A1}" destId="{9FBA1960-2D08-45DF-8032-CB4888BFECAB}" srcOrd="0" destOrd="0" presId="urn:microsoft.com/office/officeart/2005/8/layout/vList2"/>
    <dgm:cxn modelId="{D6D9525A-4B83-42BE-B088-0372EA25BF9E}" type="presParOf" srcId="{92C14E10-930A-4454-827E-9E941CA366A1}" destId="{B708CFD9-A96F-4DE7-8E01-F2835461154C}" srcOrd="1" destOrd="0" presId="urn:microsoft.com/office/officeart/2005/8/layout/vList2"/>
    <dgm:cxn modelId="{1A9D7AD7-6DB3-4593-94FB-3B9DBF4AD69F}" type="presParOf" srcId="{92C14E10-930A-4454-827E-9E941CA366A1}" destId="{27279EFF-C0F3-44DF-85D3-0521FEEB5806}" srcOrd="2" destOrd="0" presId="urn:microsoft.com/office/officeart/2005/8/layout/vList2"/>
    <dgm:cxn modelId="{09849097-B355-4FCC-A941-C857C6C66E64}" type="presParOf" srcId="{92C14E10-930A-4454-827E-9E941CA366A1}" destId="{689CFBF4-12AB-44C2-A6A6-57606180E3F2}" srcOrd="3" destOrd="0" presId="urn:microsoft.com/office/officeart/2005/8/layout/vList2"/>
    <dgm:cxn modelId="{5173A8C4-46EE-42A2-B115-19ADF1F29D9E}" type="presParOf" srcId="{92C14E10-930A-4454-827E-9E941CA366A1}" destId="{B283B44F-351D-400A-BD35-C007AB632EA5}" srcOrd="4" destOrd="0" presId="urn:microsoft.com/office/officeart/2005/8/layout/vList2"/>
    <dgm:cxn modelId="{8DCD2CB1-924C-4484-9D5B-73D8C2B3D395}" type="presParOf" srcId="{92C14E10-930A-4454-827E-9E941CA366A1}" destId="{3B99FE67-5195-441C-A565-FF12A6A49AB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2AE10E-2FC1-4217-B283-9A8DAC172CA6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98C9902-DBF9-450C-86C4-51E2C191CB3F}">
      <dgm:prSet phldrT="[文字]" custT="1"/>
      <dgm:spPr/>
      <dgm:t>
        <a:bodyPr/>
        <a:lstStyle/>
        <a:p>
          <a:r>
            <a:rPr lang="en-US" altLang="zh-TW" sz="2800" dirty="0"/>
            <a:t>Speech Signal Generation</a:t>
          </a:r>
          <a:endParaRPr lang="zh-TW" altLang="en-US" sz="2800" dirty="0"/>
        </a:p>
      </dgm:t>
    </dgm:pt>
    <dgm:pt modelId="{21120D53-D4F7-4A0A-849D-8AD199ED4C98}" type="par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68A2FAA-474A-4648-9CA2-EE26FA563FF2}" type="sib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C38580B-91C9-45B0-B628-D8F31C6C8ECB}">
      <dgm:prSet phldrT="[文字]" custT="1"/>
      <dgm:spPr/>
      <dgm:t>
        <a:bodyPr/>
        <a:lstStyle/>
        <a:p>
          <a:r>
            <a:rPr lang="en-US" altLang="zh-TW" sz="2800" dirty="0"/>
            <a:t>Speech enhancement </a:t>
          </a:r>
          <a:endParaRPr lang="zh-TW" altLang="en-US" sz="2800" dirty="0"/>
        </a:p>
      </dgm:t>
    </dgm:pt>
    <dgm:pt modelId="{48F7F7EA-A827-4F0F-895D-8507A6BF0C50}" type="par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231F7478-2233-4881-AE41-4A8FBC35903D}" type="sib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E2CAEF5B-B486-4C8C-A46D-0AACB98B7F1E}">
      <dgm:prSet phldrT="[文字]" custT="1"/>
      <dgm:spPr/>
      <dgm:t>
        <a:bodyPr/>
        <a:lstStyle/>
        <a:p>
          <a:r>
            <a:rPr lang="en-US" altLang="zh-TW" sz="2800" dirty="0"/>
            <a:t>Conclusion </a:t>
          </a:r>
          <a:endParaRPr lang="zh-TW" altLang="en-US" sz="2800" dirty="0"/>
        </a:p>
      </dgm:t>
    </dgm:pt>
    <dgm:pt modelId="{4118F3A9-6515-498F-95DE-7F9B91219C20}" type="par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45EDD19F-5057-4CC3-8D88-8A9C5E5F7A4E}" type="sib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38272D8F-583B-47FD-BD19-6ECB9D811EC6}">
      <dgm:prSet phldrT="[文字]" custT="1"/>
      <dgm:spPr/>
      <dgm:t>
        <a:bodyPr/>
        <a:lstStyle/>
        <a:p>
          <a:r>
            <a:rPr lang="en-US" altLang="zh-TW" sz="2800" dirty="0" err="1"/>
            <a:t>Postfilter</a:t>
          </a:r>
          <a:r>
            <a:rPr lang="en-US" altLang="zh-TW" sz="2800" dirty="0"/>
            <a:t>, speech synthesis, voice conversion</a:t>
          </a:r>
          <a:endParaRPr lang="zh-TW" altLang="en-US" sz="2800" dirty="0"/>
        </a:p>
      </dgm:t>
    </dgm:pt>
    <dgm:pt modelId="{24B68B60-2D32-4722-9CD7-DDAD22B2EC11}" type="par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C5CF170C-1893-4E2C-A344-68FB113F86FA}" type="sib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1BD85FFE-12BA-47B5-8E8F-3CE43BB64597}">
      <dgm:prSet phldrT="[文字]" custT="1"/>
      <dgm:spPr/>
      <dgm:t>
        <a:bodyPr/>
        <a:lstStyle/>
        <a:p>
          <a:r>
            <a:rPr lang="en-US" altLang="zh-TW" sz="2800" dirty="0"/>
            <a:t>Speech recognition </a:t>
          </a:r>
          <a:endParaRPr lang="zh-TW" altLang="en-US" sz="2800" dirty="0"/>
        </a:p>
      </dgm:t>
    </dgm:pt>
    <dgm:pt modelId="{B4466FA3-0B98-406E-9526-4C077BEB61DF}" type="par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DD8B8A41-21F9-45A6-A976-7887DFA53F27}" type="sib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AFFCB9F6-945B-4ADE-B323-0D6DC4C0EE6C}">
      <dgm:prSet phldrT="[文字]" custT="1"/>
      <dgm:spPr/>
      <dgm:t>
        <a:bodyPr/>
        <a:lstStyle/>
        <a:p>
          <a:r>
            <a:rPr lang="en-US" altLang="zh-TW" sz="2800" dirty="0"/>
            <a:t>Speech Signal Recognition </a:t>
          </a:r>
          <a:endParaRPr lang="zh-TW" altLang="en-US" sz="2800" dirty="0"/>
        </a:p>
      </dgm:t>
    </dgm:pt>
    <dgm:pt modelId="{21E1B4A4-A383-4D73-AB3F-80BC72211AD0}" type="par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07B69AC4-0433-4581-AAF5-2CD7F8843C40}" type="sib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B5CB13AD-CE0D-48D5-9C1F-A1441A17608E}">
      <dgm:prSet phldrT="[文字]" custT="1"/>
      <dgm:spPr/>
      <dgm:t>
        <a:bodyPr/>
        <a:lstStyle/>
        <a:p>
          <a:r>
            <a:rPr lang="en-US" altLang="zh-TW" sz="2800" dirty="0"/>
            <a:t>Speaker recognition</a:t>
          </a:r>
          <a:endParaRPr lang="zh-TW" altLang="en-US" sz="2800" dirty="0"/>
        </a:p>
      </dgm:t>
    </dgm:pt>
    <dgm:pt modelId="{872626B6-0298-42DA-A277-2FCAB88965F0}" type="par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F63A30-92BE-4335-9CEB-4203DBF27ECF}" type="sib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03C4C1-76FC-45A2-86E6-56E11484EFF3}">
      <dgm:prSet custT="1"/>
      <dgm:spPr/>
      <dgm:t>
        <a:bodyPr/>
        <a:lstStyle/>
        <a:p>
          <a:endParaRPr lang="zh-TW" altLang="en-US" sz="2800" dirty="0"/>
        </a:p>
      </dgm:t>
    </dgm:pt>
    <dgm:pt modelId="{44E17A42-138E-46AF-A233-873FA8E293E1}" type="parTrans" cxnId="{DDD6BB5A-2399-4BC2-9672-4F6B2427994F}">
      <dgm:prSet/>
      <dgm:spPr/>
      <dgm:t>
        <a:bodyPr/>
        <a:lstStyle/>
        <a:p>
          <a:endParaRPr lang="zh-TW" altLang="en-US"/>
        </a:p>
      </dgm:t>
    </dgm:pt>
    <dgm:pt modelId="{7FB167C2-612B-44E4-BF94-4E7241AE0FB4}" type="sibTrans" cxnId="{DDD6BB5A-2399-4BC2-9672-4F6B2427994F}">
      <dgm:prSet/>
      <dgm:spPr/>
      <dgm:t>
        <a:bodyPr/>
        <a:lstStyle/>
        <a:p>
          <a:endParaRPr lang="zh-TW" altLang="en-US"/>
        </a:p>
      </dgm:t>
    </dgm:pt>
    <dgm:pt modelId="{AE266425-75F3-4E59-9D29-207B454757EB}">
      <dgm:prSet phldrT="[文字]" custT="1"/>
      <dgm:spPr/>
      <dgm:t>
        <a:bodyPr/>
        <a:lstStyle/>
        <a:p>
          <a:r>
            <a:rPr lang="en-US" altLang="zh-TW" sz="2800" dirty="0"/>
            <a:t>Speech emotion recognition</a:t>
          </a:r>
          <a:endParaRPr lang="zh-TW" altLang="en-US" sz="2800" dirty="0"/>
        </a:p>
      </dgm:t>
    </dgm:pt>
    <dgm:pt modelId="{94BEC90E-8B43-41BB-982F-FAE505614D54}" type="parTrans" cxnId="{FBC6F6BC-E9B9-45B3-AEC9-6671D08207EA}">
      <dgm:prSet/>
      <dgm:spPr/>
      <dgm:t>
        <a:bodyPr/>
        <a:lstStyle/>
        <a:p>
          <a:endParaRPr lang="zh-TW" altLang="en-US"/>
        </a:p>
      </dgm:t>
    </dgm:pt>
    <dgm:pt modelId="{5007CE74-FF71-4D00-B874-6299B0E28E8B}" type="sibTrans" cxnId="{FBC6F6BC-E9B9-45B3-AEC9-6671D08207EA}">
      <dgm:prSet/>
      <dgm:spPr/>
      <dgm:t>
        <a:bodyPr/>
        <a:lstStyle/>
        <a:p>
          <a:endParaRPr lang="zh-TW" altLang="en-US"/>
        </a:p>
      </dgm:t>
    </dgm:pt>
    <dgm:pt modelId="{0AF1ED8D-D67C-4E20-871E-79F9DD97B6E6}">
      <dgm:prSet phldrT="[文字]" custT="1"/>
      <dgm:spPr/>
      <dgm:t>
        <a:bodyPr/>
        <a:lstStyle/>
        <a:p>
          <a:r>
            <a:rPr lang="en-US" altLang="zh-TW" sz="2800" dirty="0"/>
            <a:t>Lip reading  </a:t>
          </a:r>
          <a:endParaRPr lang="zh-TW" altLang="en-US" sz="2800" dirty="0"/>
        </a:p>
      </dgm:t>
    </dgm:pt>
    <dgm:pt modelId="{9ED9170F-09D5-4D3E-8806-9AF4B0DBA8E6}" type="parTrans" cxnId="{65D57006-BF4D-4047-8137-72B21CB57063}">
      <dgm:prSet/>
      <dgm:spPr/>
      <dgm:t>
        <a:bodyPr/>
        <a:lstStyle/>
        <a:p>
          <a:endParaRPr lang="zh-TW" altLang="en-US"/>
        </a:p>
      </dgm:t>
    </dgm:pt>
    <dgm:pt modelId="{6B0BB00C-C3D4-484C-AFC7-4D6EAEFFBF4C}" type="sibTrans" cxnId="{65D57006-BF4D-4047-8137-72B21CB57063}">
      <dgm:prSet/>
      <dgm:spPr/>
      <dgm:t>
        <a:bodyPr/>
        <a:lstStyle/>
        <a:p>
          <a:endParaRPr lang="zh-TW" altLang="en-US"/>
        </a:p>
      </dgm:t>
    </dgm:pt>
    <dgm:pt modelId="{92C14E10-930A-4454-827E-9E941CA366A1}" type="pres">
      <dgm:prSet presAssocID="{C42AE10E-2FC1-4217-B283-9A8DAC172CA6}" presName="linear" presStyleCnt="0">
        <dgm:presLayoutVars>
          <dgm:animLvl val="lvl"/>
          <dgm:resizeHandles val="exact"/>
        </dgm:presLayoutVars>
      </dgm:prSet>
      <dgm:spPr/>
    </dgm:pt>
    <dgm:pt modelId="{9FBA1960-2D08-45DF-8032-CB4888BFECAB}" type="pres">
      <dgm:prSet presAssocID="{898C9902-DBF9-450C-86C4-51E2C191CB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08CFD9-A96F-4DE7-8E01-F2835461154C}" type="pres">
      <dgm:prSet presAssocID="{898C9902-DBF9-450C-86C4-51E2C191CB3F}" presName="childText" presStyleLbl="revTx" presStyleIdx="0" presStyleCnt="3">
        <dgm:presLayoutVars>
          <dgm:bulletEnabled val="1"/>
        </dgm:presLayoutVars>
      </dgm:prSet>
      <dgm:spPr/>
    </dgm:pt>
    <dgm:pt modelId="{27279EFF-C0F3-44DF-85D3-0521FEEB5806}" type="pres">
      <dgm:prSet presAssocID="{AFFCB9F6-945B-4ADE-B323-0D6DC4C0EE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9CFBF4-12AB-44C2-A6A6-57606180E3F2}" type="pres">
      <dgm:prSet presAssocID="{AFFCB9F6-945B-4ADE-B323-0D6DC4C0EE6C}" presName="childText" presStyleLbl="revTx" presStyleIdx="1" presStyleCnt="3">
        <dgm:presLayoutVars>
          <dgm:bulletEnabled val="1"/>
        </dgm:presLayoutVars>
      </dgm:prSet>
      <dgm:spPr/>
    </dgm:pt>
    <dgm:pt modelId="{B283B44F-351D-400A-BD35-C007AB632EA5}" type="pres">
      <dgm:prSet presAssocID="{E2CAEF5B-B486-4C8C-A46D-0AACB98B7F1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B99FE67-5195-441C-A565-FF12A6A49AB7}" type="pres">
      <dgm:prSet presAssocID="{E2CAEF5B-B486-4C8C-A46D-0AACB98B7F1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5D57006-BF4D-4047-8137-72B21CB57063}" srcId="{AFFCB9F6-945B-4ADE-B323-0D6DC4C0EE6C}" destId="{0AF1ED8D-D67C-4E20-871E-79F9DD97B6E6}" srcOrd="3" destOrd="0" parTransId="{9ED9170F-09D5-4D3E-8806-9AF4B0DBA8E6}" sibTransId="{6B0BB00C-C3D4-484C-AFC7-4D6EAEFFBF4C}"/>
    <dgm:cxn modelId="{8AB79C1A-CEBA-48C9-9C0C-95784A76792E}" type="presOf" srcId="{E2CAEF5B-B486-4C8C-A46D-0AACB98B7F1E}" destId="{B283B44F-351D-400A-BD35-C007AB632EA5}" srcOrd="0" destOrd="0" presId="urn:microsoft.com/office/officeart/2005/8/layout/vList2"/>
    <dgm:cxn modelId="{1CE4EB27-225E-4FE4-BDE2-784D878956AE}" type="presOf" srcId="{BC38580B-91C9-45B0-B628-D8F31C6C8ECB}" destId="{B708CFD9-A96F-4DE7-8E01-F2835461154C}" srcOrd="0" destOrd="0" presId="urn:microsoft.com/office/officeart/2005/8/layout/vList2"/>
    <dgm:cxn modelId="{64C0B829-DB85-4DD0-A664-C904A59E0E5A}" srcId="{C42AE10E-2FC1-4217-B283-9A8DAC172CA6}" destId="{898C9902-DBF9-450C-86C4-51E2C191CB3F}" srcOrd="0" destOrd="0" parTransId="{21120D53-D4F7-4A0A-849D-8AD199ED4C98}" sibTransId="{B68A2FAA-474A-4648-9CA2-EE26FA563FF2}"/>
    <dgm:cxn modelId="{C74F632E-9DAD-4145-8004-84F293A08F73}" srcId="{C42AE10E-2FC1-4217-B283-9A8DAC172CA6}" destId="{AFFCB9F6-945B-4ADE-B323-0D6DC4C0EE6C}" srcOrd="1" destOrd="0" parTransId="{21E1B4A4-A383-4D73-AB3F-80BC72211AD0}" sibTransId="{07B69AC4-0433-4581-AAF5-2CD7F8843C40}"/>
    <dgm:cxn modelId="{7DD8F632-67B8-42FD-93EA-D9C05760BE40}" srcId="{898C9902-DBF9-450C-86C4-51E2C191CB3F}" destId="{38272D8F-583B-47FD-BD19-6ECB9D811EC6}" srcOrd="1" destOrd="0" parTransId="{24B68B60-2D32-4722-9CD7-DDAD22B2EC11}" sibTransId="{C5CF170C-1893-4E2C-A344-68FB113F86FA}"/>
    <dgm:cxn modelId="{632B9A5D-B151-4A31-B764-080B28E916EC}" type="presOf" srcId="{B5CB13AD-CE0D-48D5-9C1F-A1441A17608E}" destId="{689CFBF4-12AB-44C2-A6A6-57606180E3F2}" srcOrd="0" destOrd="1" presId="urn:microsoft.com/office/officeart/2005/8/layout/vList2"/>
    <dgm:cxn modelId="{F9327444-2360-4D00-A2D6-041D853E999B}" type="presOf" srcId="{38272D8F-583B-47FD-BD19-6ECB9D811EC6}" destId="{B708CFD9-A96F-4DE7-8E01-F2835461154C}" srcOrd="0" destOrd="1" presId="urn:microsoft.com/office/officeart/2005/8/layout/vList2"/>
    <dgm:cxn modelId="{C3FED66C-A83E-4A47-9010-C03A6E726D1E}" type="presOf" srcId="{0AF1ED8D-D67C-4E20-871E-79F9DD97B6E6}" destId="{689CFBF4-12AB-44C2-A6A6-57606180E3F2}" srcOrd="0" destOrd="3" presId="urn:microsoft.com/office/officeart/2005/8/layout/vList2"/>
    <dgm:cxn modelId="{DDD6BB5A-2399-4BC2-9672-4F6B2427994F}" srcId="{E2CAEF5B-B486-4C8C-A46D-0AACB98B7F1E}" destId="{AF03C4C1-76FC-45A2-86E6-56E11484EFF3}" srcOrd="0" destOrd="0" parTransId="{44E17A42-138E-46AF-A233-873FA8E293E1}" sibTransId="{7FB167C2-612B-44E4-BF94-4E7241AE0FB4}"/>
    <dgm:cxn modelId="{78B16E7F-C1C8-4BC4-A539-CCB46232E743}" srcId="{898C9902-DBF9-450C-86C4-51E2C191CB3F}" destId="{BC38580B-91C9-45B0-B628-D8F31C6C8ECB}" srcOrd="0" destOrd="0" parTransId="{48F7F7EA-A827-4F0F-895D-8507A6BF0C50}" sibTransId="{231F7478-2233-4881-AE41-4A8FBC35903D}"/>
    <dgm:cxn modelId="{B1763289-A19C-4FAE-8F3F-21E146854E69}" type="presOf" srcId="{898C9902-DBF9-450C-86C4-51E2C191CB3F}" destId="{9FBA1960-2D08-45DF-8032-CB4888BFECAB}" srcOrd="0" destOrd="0" presId="urn:microsoft.com/office/officeart/2005/8/layout/vList2"/>
    <dgm:cxn modelId="{9CDDC69B-ED70-48AF-8858-7BAB8402963C}" srcId="{AFFCB9F6-945B-4ADE-B323-0D6DC4C0EE6C}" destId="{B5CB13AD-CE0D-48D5-9C1F-A1441A17608E}" srcOrd="1" destOrd="0" parTransId="{872626B6-0298-42DA-A277-2FCAB88965F0}" sibTransId="{AFF63A30-92BE-4335-9CEB-4203DBF27ECF}"/>
    <dgm:cxn modelId="{EFB9A79C-80BF-459E-973D-82E4E115EA6E}" srcId="{C42AE10E-2FC1-4217-B283-9A8DAC172CA6}" destId="{E2CAEF5B-B486-4C8C-A46D-0AACB98B7F1E}" srcOrd="2" destOrd="0" parTransId="{4118F3A9-6515-498F-95DE-7F9B91219C20}" sibTransId="{45EDD19F-5057-4CC3-8D88-8A9C5E5F7A4E}"/>
    <dgm:cxn modelId="{82C829AD-33B3-419A-96CA-CBA621E45816}" type="presOf" srcId="{1BD85FFE-12BA-47B5-8E8F-3CE43BB64597}" destId="{689CFBF4-12AB-44C2-A6A6-57606180E3F2}" srcOrd="0" destOrd="0" presId="urn:microsoft.com/office/officeart/2005/8/layout/vList2"/>
    <dgm:cxn modelId="{90BF0EAF-ECA9-43E7-ABED-FCCE6D4ADA19}" type="presOf" srcId="{AE266425-75F3-4E59-9D29-207B454757EB}" destId="{689CFBF4-12AB-44C2-A6A6-57606180E3F2}" srcOrd="0" destOrd="2" presId="urn:microsoft.com/office/officeart/2005/8/layout/vList2"/>
    <dgm:cxn modelId="{FBC6F6BC-E9B9-45B3-AEC9-6671D08207EA}" srcId="{AFFCB9F6-945B-4ADE-B323-0D6DC4C0EE6C}" destId="{AE266425-75F3-4E59-9D29-207B454757EB}" srcOrd="2" destOrd="0" parTransId="{94BEC90E-8B43-41BB-982F-FAE505614D54}" sibTransId="{5007CE74-FF71-4D00-B874-6299B0E28E8B}"/>
    <dgm:cxn modelId="{87BDEBC2-9237-4ACF-849F-638088FD7D9B}" type="presOf" srcId="{AFFCB9F6-945B-4ADE-B323-0D6DC4C0EE6C}" destId="{27279EFF-C0F3-44DF-85D3-0521FEEB5806}" srcOrd="0" destOrd="0" presId="urn:microsoft.com/office/officeart/2005/8/layout/vList2"/>
    <dgm:cxn modelId="{41D468D8-8BB8-4425-A71D-3F08AF9587E9}" srcId="{AFFCB9F6-945B-4ADE-B323-0D6DC4C0EE6C}" destId="{1BD85FFE-12BA-47B5-8E8F-3CE43BB64597}" srcOrd="0" destOrd="0" parTransId="{B4466FA3-0B98-406E-9526-4C077BEB61DF}" sibTransId="{DD8B8A41-21F9-45A6-A976-7887DFA53F27}"/>
    <dgm:cxn modelId="{B39A27DC-B3EC-4736-B097-329B029C34F9}" type="presOf" srcId="{C42AE10E-2FC1-4217-B283-9A8DAC172CA6}" destId="{92C14E10-930A-4454-827E-9E941CA366A1}" srcOrd="0" destOrd="0" presId="urn:microsoft.com/office/officeart/2005/8/layout/vList2"/>
    <dgm:cxn modelId="{12BB24FA-8E30-419B-877B-578FA3329CDD}" type="presOf" srcId="{AF03C4C1-76FC-45A2-86E6-56E11484EFF3}" destId="{3B99FE67-5195-441C-A565-FF12A6A49AB7}" srcOrd="0" destOrd="0" presId="urn:microsoft.com/office/officeart/2005/8/layout/vList2"/>
    <dgm:cxn modelId="{C86D96A2-CAD6-4285-A685-1BB9EA75BDD6}" type="presParOf" srcId="{92C14E10-930A-4454-827E-9E941CA366A1}" destId="{9FBA1960-2D08-45DF-8032-CB4888BFECAB}" srcOrd="0" destOrd="0" presId="urn:microsoft.com/office/officeart/2005/8/layout/vList2"/>
    <dgm:cxn modelId="{D6D9525A-4B83-42BE-B088-0372EA25BF9E}" type="presParOf" srcId="{92C14E10-930A-4454-827E-9E941CA366A1}" destId="{B708CFD9-A96F-4DE7-8E01-F2835461154C}" srcOrd="1" destOrd="0" presId="urn:microsoft.com/office/officeart/2005/8/layout/vList2"/>
    <dgm:cxn modelId="{1A9D7AD7-6DB3-4593-94FB-3B9DBF4AD69F}" type="presParOf" srcId="{92C14E10-930A-4454-827E-9E941CA366A1}" destId="{27279EFF-C0F3-44DF-85D3-0521FEEB5806}" srcOrd="2" destOrd="0" presId="urn:microsoft.com/office/officeart/2005/8/layout/vList2"/>
    <dgm:cxn modelId="{09849097-B355-4FCC-A941-C857C6C66E64}" type="presParOf" srcId="{92C14E10-930A-4454-827E-9E941CA366A1}" destId="{689CFBF4-12AB-44C2-A6A6-57606180E3F2}" srcOrd="3" destOrd="0" presId="urn:microsoft.com/office/officeart/2005/8/layout/vList2"/>
    <dgm:cxn modelId="{5173A8C4-46EE-42A2-B115-19ADF1F29D9E}" type="presParOf" srcId="{92C14E10-930A-4454-827E-9E941CA366A1}" destId="{B283B44F-351D-400A-BD35-C007AB632EA5}" srcOrd="4" destOrd="0" presId="urn:microsoft.com/office/officeart/2005/8/layout/vList2"/>
    <dgm:cxn modelId="{8DCD2CB1-924C-4484-9D5B-73D8C2B3D395}" type="presParOf" srcId="{92C14E10-930A-4454-827E-9E941CA366A1}" destId="{3B99FE67-5195-441C-A565-FF12A6A49AB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2AE10E-2FC1-4217-B283-9A8DAC172CA6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98C9902-DBF9-450C-86C4-51E2C191CB3F}">
      <dgm:prSet phldrT="[文字]" custT="1"/>
      <dgm:spPr/>
      <dgm:t>
        <a:bodyPr/>
        <a:lstStyle/>
        <a:p>
          <a:r>
            <a:rPr lang="en-US" altLang="zh-TW" sz="2800" dirty="0"/>
            <a:t>Speech Signal Generation</a:t>
          </a:r>
          <a:endParaRPr lang="zh-TW" altLang="en-US" sz="2800" dirty="0"/>
        </a:p>
      </dgm:t>
    </dgm:pt>
    <dgm:pt modelId="{21120D53-D4F7-4A0A-849D-8AD199ED4C98}" type="par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68A2FAA-474A-4648-9CA2-EE26FA563FF2}" type="sib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C38580B-91C9-45B0-B628-D8F31C6C8ECB}">
      <dgm:prSet phldrT="[文字]" custT="1"/>
      <dgm:spPr/>
      <dgm:t>
        <a:bodyPr/>
        <a:lstStyle/>
        <a:p>
          <a:r>
            <a:rPr lang="en-US" altLang="zh-TW" sz="2800" dirty="0"/>
            <a:t>Speech enhancement </a:t>
          </a:r>
          <a:endParaRPr lang="zh-TW" altLang="en-US" sz="2800" dirty="0"/>
        </a:p>
      </dgm:t>
    </dgm:pt>
    <dgm:pt modelId="{48F7F7EA-A827-4F0F-895D-8507A6BF0C50}" type="par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231F7478-2233-4881-AE41-4A8FBC35903D}" type="sib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E2CAEF5B-B486-4C8C-A46D-0AACB98B7F1E}">
      <dgm:prSet phldrT="[文字]" custT="1"/>
      <dgm:spPr/>
      <dgm:t>
        <a:bodyPr/>
        <a:lstStyle/>
        <a:p>
          <a:r>
            <a:rPr lang="en-US" altLang="zh-TW" sz="2800" dirty="0"/>
            <a:t>Conclusion </a:t>
          </a:r>
          <a:endParaRPr lang="zh-TW" altLang="en-US" sz="2800" dirty="0"/>
        </a:p>
      </dgm:t>
    </dgm:pt>
    <dgm:pt modelId="{4118F3A9-6515-498F-95DE-7F9B91219C20}" type="par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45EDD19F-5057-4CC3-8D88-8A9C5E5F7A4E}" type="sib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38272D8F-583B-47FD-BD19-6ECB9D811EC6}">
      <dgm:prSet phldrT="[文字]" custT="1"/>
      <dgm:spPr/>
      <dgm:t>
        <a:bodyPr/>
        <a:lstStyle/>
        <a:p>
          <a:r>
            <a:rPr lang="en-US" altLang="zh-TW" sz="2800" dirty="0" err="1"/>
            <a:t>Postfilter</a:t>
          </a:r>
          <a:r>
            <a:rPr lang="en-US" altLang="zh-TW" sz="2800" dirty="0"/>
            <a:t>, speech synthesis, voice conversion</a:t>
          </a:r>
          <a:endParaRPr lang="zh-TW" altLang="en-US" sz="2800" dirty="0"/>
        </a:p>
      </dgm:t>
    </dgm:pt>
    <dgm:pt modelId="{24B68B60-2D32-4722-9CD7-DDAD22B2EC11}" type="par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C5CF170C-1893-4E2C-A344-68FB113F86FA}" type="sib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1BD85FFE-12BA-47B5-8E8F-3CE43BB64597}">
      <dgm:prSet phldrT="[文字]" custT="1"/>
      <dgm:spPr/>
      <dgm:t>
        <a:bodyPr/>
        <a:lstStyle/>
        <a:p>
          <a:r>
            <a:rPr lang="en-US" altLang="zh-TW" sz="2800" dirty="0"/>
            <a:t>Speech recognition </a:t>
          </a:r>
          <a:endParaRPr lang="zh-TW" altLang="en-US" sz="2800" dirty="0"/>
        </a:p>
      </dgm:t>
    </dgm:pt>
    <dgm:pt modelId="{B4466FA3-0B98-406E-9526-4C077BEB61DF}" type="par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DD8B8A41-21F9-45A6-A976-7887DFA53F27}" type="sib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AFFCB9F6-945B-4ADE-B323-0D6DC4C0EE6C}">
      <dgm:prSet phldrT="[文字]" custT="1"/>
      <dgm:spPr/>
      <dgm:t>
        <a:bodyPr/>
        <a:lstStyle/>
        <a:p>
          <a:r>
            <a:rPr lang="en-US" altLang="zh-TW" sz="2800" dirty="0"/>
            <a:t>Speech Signal Recognition </a:t>
          </a:r>
          <a:endParaRPr lang="zh-TW" altLang="en-US" sz="2800" dirty="0"/>
        </a:p>
      </dgm:t>
    </dgm:pt>
    <dgm:pt modelId="{21E1B4A4-A383-4D73-AB3F-80BC72211AD0}" type="par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07B69AC4-0433-4581-AAF5-2CD7F8843C40}" type="sib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B5CB13AD-CE0D-48D5-9C1F-A1441A17608E}">
      <dgm:prSet phldrT="[文字]" custT="1"/>
      <dgm:spPr/>
      <dgm:t>
        <a:bodyPr/>
        <a:lstStyle/>
        <a:p>
          <a:r>
            <a:rPr lang="en-US" altLang="zh-TW" sz="2800" dirty="0"/>
            <a:t>Speaker recognition</a:t>
          </a:r>
          <a:endParaRPr lang="zh-TW" altLang="en-US" sz="2800" dirty="0"/>
        </a:p>
      </dgm:t>
    </dgm:pt>
    <dgm:pt modelId="{872626B6-0298-42DA-A277-2FCAB88965F0}" type="par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F63A30-92BE-4335-9CEB-4203DBF27ECF}" type="sib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03C4C1-76FC-45A2-86E6-56E11484EFF3}">
      <dgm:prSet custT="1"/>
      <dgm:spPr/>
      <dgm:t>
        <a:bodyPr/>
        <a:lstStyle/>
        <a:p>
          <a:endParaRPr lang="zh-TW" altLang="en-US" sz="2800" dirty="0"/>
        </a:p>
      </dgm:t>
    </dgm:pt>
    <dgm:pt modelId="{44E17A42-138E-46AF-A233-873FA8E293E1}" type="parTrans" cxnId="{DDD6BB5A-2399-4BC2-9672-4F6B2427994F}">
      <dgm:prSet/>
      <dgm:spPr/>
      <dgm:t>
        <a:bodyPr/>
        <a:lstStyle/>
        <a:p>
          <a:endParaRPr lang="zh-TW" altLang="en-US"/>
        </a:p>
      </dgm:t>
    </dgm:pt>
    <dgm:pt modelId="{7FB167C2-612B-44E4-BF94-4E7241AE0FB4}" type="sibTrans" cxnId="{DDD6BB5A-2399-4BC2-9672-4F6B2427994F}">
      <dgm:prSet/>
      <dgm:spPr/>
      <dgm:t>
        <a:bodyPr/>
        <a:lstStyle/>
        <a:p>
          <a:endParaRPr lang="zh-TW" altLang="en-US"/>
        </a:p>
      </dgm:t>
    </dgm:pt>
    <dgm:pt modelId="{AE266425-75F3-4E59-9D29-207B454757EB}">
      <dgm:prSet phldrT="[文字]" custT="1"/>
      <dgm:spPr/>
      <dgm:t>
        <a:bodyPr/>
        <a:lstStyle/>
        <a:p>
          <a:r>
            <a:rPr lang="en-US" altLang="zh-TW" sz="2800" dirty="0"/>
            <a:t>Speech emotion recognition</a:t>
          </a:r>
          <a:endParaRPr lang="zh-TW" altLang="en-US" sz="2800" dirty="0"/>
        </a:p>
      </dgm:t>
    </dgm:pt>
    <dgm:pt modelId="{94BEC90E-8B43-41BB-982F-FAE505614D54}" type="parTrans" cxnId="{FBC6F6BC-E9B9-45B3-AEC9-6671D08207EA}">
      <dgm:prSet/>
      <dgm:spPr/>
      <dgm:t>
        <a:bodyPr/>
        <a:lstStyle/>
        <a:p>
          <a:endParaRPr lang="zh-TW" altLang="en-US"/>
        </a:p>
      </dgm:t>
    </dgm:pt>
    <dgm:pt modelId="{5007CE74-FF71-4D00-B874-6299B0E28E8B}" type="sibTrans" cxnId="{FBC6F6BC-E9B9-45B3-AEC9-6671D08207EA}">
      <dgm:prSet/>
      <dgm:spPr/>
      <dgm:t>
        <a:bodyPr/>
        <a:lstStyle/>
        <a:p>
          <a:endParaRPr lang="zh-TW" altLang="en-US"/>
        </a:p>
      </dgm:t>
    </dgm:pt>
    <dgm:pt modelId="{0AF1ED8D-D67C-4E20-871E-79F9DD97B6E6}">
      <dgm:prSet phldrT="[文字]" custT="1"/>
      <dgm:spPr/>
      <dgm:t>
        <a:bodyPr/>
        <a:lstStyle/>
        <a:p>
          <a:r>
            <a:rPr lang="en-US" altLang="zh-TW" sz="2800" dirty="0"/>
            <a:t>Lip reading  </a:t>
          </a:r>
          <a:endParaRPr lang="zh-TW" altLang="en-US" sz="2800" dirty="0"/>
        </a:p>
      </dgm:t>
    </dgm:pt>
    <dgm:pt modelId="{9ED9170F-09D5-4D3E-8806-9AF4B0DBA8E6}" type="parTrans" cxnId="{65D57006-BF4D-4047-8137-72B21CB57063}">
      <dgm:prSet/>
      <dgm:spPr/>
      <dgm:t>
        <a:bodyPr/>
        <a:lstStyle/>
        <a:p>
          <a:endParaRPr lang="zh-TW" altLang="en-US"/>
        </a:p>
      </dgm:t>
    </dgm:pt>
    <dgm:pt modelId="{6B0BB00C-C3D4-484C-AFC7-4D6EAEFFBF4C}" type="sibTrans" cxnId="{65D57006-BF4D-4047-8137-72B21CB57063}">
      <dgm:prSet/>
      <dgm:spPr/>
      <dgm:t>
        <a:bodyPr/>
        <a:lstStyle/>
        <a:p>
          <a:endParaRPr lang="zh-TW" altLang="en-US"/>
        </a:p>
      </dgm:t>
    </dgm:pt>
    <dgm:pt modelId="{92C14E10-930A-4454-827E-9E941CA366A1}" type="pres">
      <dgm:prSet presAssocID="{C42AE10E-2FC1-4217-B283-9A8DAC172CA6}" presName="linear" presStyleCnt="0">
        <dgm:presLayoutVars>
          <dgm:animLvl val="lvl"/>
          <dgm:resizeHandles val="exact"/>
        </dgm:presLayoutVars>
      </dgm:prSet>
      <dgm:spPr/>
    </dgm:pt>
    <dgm:pt modelId="{9FBA1960-2D08-45DF-8032-CB4888BFECAB}" type="pres">
      <dgm:prSet presAssocID="{898C9902-DBF9-450C-86C4-51E2C191CB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08CFD9-A96F-4DE7-8E01-F2835461154C}" type="pres">
      <dgm:prSet presAssocID="{898C9902-DBF9-450C-86C4-51E2C191CB3F}" presName="childText" presStyleLbl="revTx" presStyleIdx="0" presStyleCnt="3">
        <dgm:presLayoutVars>
          <dgm:bulletEnabled val="1"/>
        </dgm:presLayoutVars>
      </dgm:prSet>
      <dgm:spPr/>
    </dgm:pt>
    <dgm:pt modelId="{27279EFF-C0F3-44DF-85D3-0521FEEB5806}" type="pres">
      <dgm:prSet presAssocID="{AFFCB9F6-945B-4ADE-B323-0D6DC4C0EE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9CFBF4-12AB-44C2-A6A6-57606180E3F2}" type="pres">
      <dgm:prSet presAssocID="{AFFCB9F6-945B-4ADE-B323-0D6DC4C0EE6C}" presName="childText" presStyleLbl="revTx" presStyleIdx="1" presStyleCnt="3">
        <dgm:presLayoutVars>
          <dgm:bulletEnabled val="1"/>
        </dgm:presLayoutVars>
      </dgm:prSet>
      <dgm:spPr/>
    </dgm:pt>
    <dgm:pt modelId="{B283B44F-351D-400A-BD35-C007AB632EA5}" type="pres">
      <dgm:prSet presAssocID="{E2CAEF5B-B486-4C8C-A46D-0AACB98B7F1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B99FE67-5195-441C-A565-FF12A6A49AB7}" type="pres">
      <dgm:prSet presAssocID="{E2CAEF5B-B486-4C8C-A46D-0AACB98B7F1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5D57006-BF4D-4047-8137-72B21CB57063}" srcId="{AFFCB9F6-945B-4ADE-B323-0D6DC4C0EE6C}" destId="{0AF1ED8D-D67C-4E20-871E-79F9DD97B6E6}" srcOrd="3" destOrd="0" parTransId="{9ED9170F-09D5-4D3E-8806-9AF4B0DBA8E6}" sibTransId="{6B0BB00C-C3D4-484C-AFC7-4D6EAEFFBF4C}"/>
    <dgm:cxn modelId="{8AB79C1A-CEBA-48C9-9C0C-95784A76792E}" type="presOf" srcId="{E2CAEF5B-B486-4C8C-A46D-0AACB98B7F1E}" destId="{B283B44F-351D-400A-BD35-C007AB632EA5}" srcOrd="0" destOrd="0" presId="urn:microsoft.com/office/officeart/2005/8/layout/vList2"/>
    <dgm:cxn modelId="{1CE4EB27-225E-4FE4-BDE2-784D878956AE}" type="presOf" srcId="{BC38580B-91C9-45B0-B628-D8F31C6C8ECB}" destId="{B708CFD9-A96F-4DE7-8E01-F2835461154C}" srcOrd="0" destOrd="0" presId="urn:microsoft.com/office/officeart/2005/8/layout/vList2"/>
    <dgm:cxn modelId="{64C0B829-DB85-4DD0-A664-C904A59E0E5A}" srcId="{C42AE10E-2FC1-4217-B283-9A8DAC172CA6}" destId="{898C9902-DBF9-450C-86C4-51E2C191CB3F}" srcOrd="0" destOrd="0" parTransId="{21120D53-D4F7-4A0A-849D-8AD199ED4C98}" sibTransId="{B68A2FAA-474A-4648-9CA2-EE26FA563FF2}"/>
    <dgm:cxn modelId="{C74F632E-9DAD-4145-8004-84F293A08F73}" srcId="{C42AE10E-2FC1-4217-B283-9A8DAC172CA6}" destId="{AFFCB9F6-945B-4ADE-B323-0D6DC4C0EE6C}" srcOrd="1" destOrd="0" parTransId="{21E1B4A4-A383-4D73-AB3F-80BC72211AD0}" sibTransId="{07B69AC4-0433-4581-AAF5-2CD7F8843C40}"/>
    <dgm:cxn modelId="{7DD8F632-67B8-42FD-93EA-D9C05760BE40}" srcId="{898C9902-DBF9-450C-86C4-51E2C191CB3F}" destId="{38272D8F-583B-47FD-BD19-6ECB9D811EC6}" srcOrd="1" destOrd="0" parTransId="{24B68B60-2D32-4722-9CD7-DDAD22B2EC11}" sibTransId="{C5CF170C-1893-4E2C-A344-68FB113F86FA}"/>
    <dgm:cxn modelId="{632B9A5D-B151-4A31-B764-080B28E916EC}" type="presOf" srcId="{B5CB13AD-CE0D-48D5-9C1F-A1441A17608E}" destId="{689CFBF4-12AB-44C2-A6A6-57606180E3F2}" srcOrd="0" destOrd="1" presId="urn:microsoft.com/office/officeart/2005/8/layout/vList2"/>
    <dgm:cxn modelId="{F9327444-2360-4D00-A2D6-041D853E999B}" type="presOf" srcId="{38272D8F-583B-47FD-BD19-6ECB9D811EC6}" destId="{B708CFD9-A96F-4DE7-8E01-F2835461154C}" srcOrd="0" destOrd="1" presId="urn:microsoft.com/office/officeart/2005/8/layout/vList2"/>
    <dgm:cxn modelId="{C3FED66C-A83E-4A47-9010-C03A6E726D1E}" type="presOf" srcId="{0AF1ED8D-D67C-4E20-871E-79F9DD97B6E6}" destId="{689CFBF4-12AB-44C2-A6A6-57606180E3F2}" srcOrd="0" destOrd="3" presId="urn:microsoft.com/office/officeart/2005/8/layout/vList2"/>
    <dgm:cxn modelId="{DDD6BB5A-2399-4BC2-9672-4F6B2427994F}" srcId="{E2CAEF5B-B486-4C8C-A46D-0AACB98B7F1E}" destId="{AF03C4C1-76FC-45A2-86E6-56E11484EFF3}" srcOrd="0" destOrd="0" parTransId="{44E17A42-138E-46AF-A233-873FA8E293E1}" sibTransId="{7FB167C2-612B-44E4-BF94-4E7241AE0FB4}"/>
    <dgm:cxn modelId="{78B16E7F-C1C8-4BC4-A539-CCB46232E743}" srcId="{898C9902-DBF9-450C-86C4-51E2C191CB3F}" destId="{BC38580B-91C9-45B0-B628-D8F31C6C8ECB}" srcOrd="0" destOrd="0" parTransId="{48F7F7EA-A827-4F0F-895D-8507A6BF0C50}" sibTransId="{231F7478-2233-4881-AE41-4A8FBC35903D}"/>
    <dgm:cxn modelId="{B1763289-A19C-4FAE-8F3F-21E146854E69}" type="presOf" srcId="{898C9902-DBF9-450C-86C4-51E2C191CB3F}" destId="{9FBA1960-2D08-45DF-8032-CB4888BFECAB}" srcOrd="0" destOrd="0" presId="urn:microsoft.com/office/officeart/2005/8/layout/vList2"/>
    <dgm:cxn modelId="{9CDDC69B-ED70-48AF-8858-7BAB8402963C}" srcId="{AFFCB9F6-945B-4ADE-B323-0D6DC4C0EE6C}" destId="{B5CB13AD-CE0D-48D5-9C1F-A1441A17608E}" srcOrd="1" destOrd="0" parTransId="{872626B6-0298-42DA-A277-2FCAB88965F0}" sibTransId="{AFF63A30-92BE-4335-9CEB-4203DBF27ECF}"/>
    <dgm:cxn modelId="{EFB9A79C-80BF-459E-973D-82E4E115EA6E}" srcId="{C42AE10E-2FC1-4217-B283-9A8DAC172CA6}" destId="{E2CAEF5B-B486-4C8C-A46D-0AACB98B7F1E}" srcOrd="2" destOrd="0" parTransId="{4118F3A9-6515-498F-95DE-7F9B91219C20}" sibTransId="{45EDD19F-5057-4CC3-8D88-8A9C5E5F7A4E}"/>
    <dgm:cxn modelId="{82C829AD-33B3-419A-96CA-CBA621E45816}" type="presOf" srcId="{1BD85FFE-12BA-47B5-8E8F-3CE43BB64597}" destId="{689CFBF4-12AB-44C2-A6A6-57606180E3F2}" srcOrd="0" destOrd="0" presId="urn:microsoft.com/office/officeart/2005/8/layout/vList2"/>
    <dgm:cxn modelId="{90BF0EAF-ECA9-43E7-ABED-FCCE6D4ADA19}" type="presOf" srcId="{AE266425-75F3-4E59-9D29-207B454757EB}" destId="{689CFBF4-12AB-44C2-A6A6-57606180E3F2}" srcOrd="0" destOrd="2" presId="urn:microsoft.com/office/officeart/2005/8/layout/vList2"/>
    <dgm:cxn modelId="{FBC6F6BC-E9B9-45B3-AEC9-6671D08207EA}" srcId="{AFFCB9F6-945B-4ADE-B323-0D6DC4C0EE6C}" destId="{AE266425-75F3-4E59-9D29-207B454757EB}" srcOrd="2" destOrd="0" parTransId="{94BEC90E-8B43-41BB-982F-FAE505614D54}" sibTransId="{5007CE74-FF71-4D00-B874-6299B0E28E8B}"/>
    <dgm:cxn modelId="{87BDEBC2-9237-4ACF-849F-638088FD7D9B}" type="presOf" srcId="{AFFCB9F6-945B-4ADE-B323-0D6DC4C0EE6C}" destId="{27279EFF-C0F3-44DF-85D3-0521FEEB5806}" srcOrd="0" destOrd="0" presId="urn:microsoft.com/office/officeart/2005/8/layout/vList2"/>
    <dgm:cxn modelId="{41D468D8-8BB8-4425-A71D-3F08AF9587E9}" srcId="{AFFCB9F6-945B-4ADE-B323-0D6DC4C0EE6C}" destId="{1BD85FFE-12BA-47B5-8E8F-3CE43BB64597}" srcOrd="0" destOrd="0" parTransId="{B4466FA3-0B98-406E-9526-4C077BEB61DF}" sibTransId="{DD8B8A41-21F9-45A6-A976-7887DFA53F27}"/>
    <dgm:cxn modelId="{B39A27DC-B3EC-4736-B097-329B029C34F9}" type="presOf" srcId="{C42AE10E-2FC1-4217-B283-9A8DAC172CA6}" destId="{92C14E10-930A-4454-827E-9E941CA366A1}" srcOrd="0" destOrd="0" presId="urn:microsoft.com/office/officeart/2005/8/layout/vList2"/>
    <dgm:cxn modelId="{12BB24FA-8E30-419B-877B-578FA3329CDD}" type="presOf" srcId="{AF03C4C1-76FC-45A2-86E6-56E11484EFF3}" destId="{3B99FE67-5195-441C-A565-FF12A6A49AB7}" srcOrd="0" destOrd="0" presId="urn:microsoft.com/office/officeart/2005/8/layout/vList2"/>
    <dgm:cxn modelId="{C86D96A2-CAD6-4285-A685-1BB9EA75BDD6}" type="presParOf" srcId="{92C14E10-930A-4454-827E-9E941CA366A1}" destId="{9FBA1960-2D08-45DF-8032-CB4888BFECAB}" srcOrd="0" destOrd="0" presId="urn:microsoft.com/office/officeart/2005/8/layout/vList2"/>
    <dgm:cxn modelId="{D6D9525A-4B83-42BE-B088-0372EA25BF9E}" type="presParOf" srcId="{92C14E10-930A-4454-827E-9E941CA366A1}" destId="{B708CFD9-A96F-4DE7-8E01-F2835461154C}" srcOrd="1" destOrd="0" presId="urn:microsoft.com/office/officeart/2005/8/layout/vList2"/>
    <dgm:cxn modelId="{1A9D7AD7-6DB3-4593-94FB-3B9DBF4AD69F}" type="presParOf" srcId="{92C14E10-930A-4454-827E-9E941CA366A1}" destId="{27279EFF-C0F3-44DF-85D3-0521FEEB5806}" srcOrd="2" destOrd="0" presId="urn:microsoft.com/office/officeart/2005/8/layout/vList2"/>
    <dgm:cxn modelId="{09849097-B355-4FCC-A941-C857C6C66E64}" type="presParOf" srcId="{92C14E10-930A-4454-827E-9E941CA366A1}" destId="{689CFBF4-12AB-44C2-A6A6-57606180E3F2}" srcOrd="3" destOrd="0" presId="urn:microsoft.com/office/officeart/2005/8/layout/vList2"/>
    <dgm:cxn modelId="{5173A8C4-46EE-42A2-B115-19ADF1F29D9E}" type="presParOf" srcId="{92C14E10-930A-4454-827E-9E941CA366A1}" destId="{B283B44F-351D-400A-BD35-C007AB632EA5}" srcOrd="4" destOrd="0" presId="urn:microsoft.com/office/officeart/2005/8/layout/vList2"/>
    <dgm:cxn modelId="{8DCD2CB1-924C-4484-9D5B-73D8C2B3D395}" type="presParOf" srcId="{92C14E10-930A-4454-827E-9E941CA366A1}" destId="{3B99FE67-5195-441C-A565-FF12A6A49AB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2AE10E-2FC1-4217-B283-9A8DAC172CA6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98C9902-DBF9-450C-86C4-51E2C191CB3F}">
      <dgm:prSet phldrT="[文字]" custT="1"/>
      <dgm:spPr/>
      <dgm:t>
        <a:bodyPr/>
        <a:lstStyle/>
        <a:p>
          <a:r>
            <a:rPr lang="en-US" altLang="zh-TW" sz="2800" dirty="0"/>
            <a:t>Speech Signal Generation</a:t>
          </a:r>
          <a:endParaRPr lang="zh-TW" altLang="en-US" sz="2800" dirty="0"/>
        </a:p>
      </dgm:t>
    </dgm:pt>
    <dgm:pt modelId="{21120D53-D4F7-4A0A-849D-8AD199ED4C98}" type="par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68A2FAA-474A-4648-9CA2-EE26FA563FF2}" type="sib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C38580B-91C9-45B0-B628-D8F31C6C8ECB}">
      <dgm:prSet phldrT="[文字]" custT="1"/>
      <dgm:spPr/>
      <dgm:t>
        <a:bodyPr/>
        <a:lstStyle/>
        <a:p>
          <a:r>
            <a:rPr lang="en-US" altLang="zh-TW" sz="2800" dirty="0"/>
            <a:t>Speech enhancement </a:t>
          </a:r>
          <a:endParaRPr lang="zh-TW" altLang="en-US" sz="2800" dirty="0"/>
        </a:p>
      </dgm:t>
    </dgm:pt>
    <dgm:pt modelId="{48F7F7EA-A827-4F0F-895D-8507A6BF0C50}" type="par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231F7478-2233-4881-AE41-4A8FBC35903D}" type="sib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E2CAEF5B-B486-4C8C-A46D-0AACB98B7F1E}">
      <dgm:prSet phldrT="[文字]" custT="1"/>
      <dgm:spPr/>
      <dgm:t>
        <a:bodyPr/>
        <a:lstStyle/>
        <a:p>
          <a:r>
            <a:rPr lang="en-US" altLang="zh-TW" sz="2800" dirty="0"/>
            <a:t>Conclusion </a:t>
          </a:r>
          <a:endParaRPr lang="zh-TW" altLang="en-US" sz="2800" dirty="0"/>
        </a:p>
      </dgm:t>
    </dgm:pt>
    <dgm:pt modelId="{4118F3A9-6515-498F-95DE-7F9B91219C20}" type="par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45EDD19F-5057-4CC3-8D88-8A9C5E5F7A4E}" type="sib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38272D8F-583B-47FD-BD19-6ECB9D811EC6}">
      <dgm:prSet phldrT="[文字]" custT="1"/>
      <dgm:spPr/>
      <dgm:t>
        <a:bodyPr/>
        <a:lstStyle/>
        <a:p>
          <a:r>
            <a:rPr lang="en-US" altLang="zh-TW" sz="2800" dirty="0" err="1"/>
            <a:t>Postfilter</a:t>
          </a:r>
          <a:r>
            <a:rPr lang="en-US" altLang="zh-TW" sz="2800" dirty="0"/>
            <a:t>, speech synthesis, voice conversion</a:t>
          </a:r>
          <a:endParaRPr lang="zh-TW" altLang="en-US" sz="2800" dirty="0"/>
        </a:p>
      </dgm:t>
    </dgm:pt>
    <dgm:pt modelId="{24B68B60-2D32-4722-9CD7-DDAD22B2EC11}" type="par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C5CF170C-1893-4E2C-A344-68FB113F86FA}" type="sibTrans" cxnId="{7DD8F632-67B8-42FD-93EA-D9C05760BE40}">
      <dgm:prSet/>
      <dgm:spPr/>
      <dgm:t>
        <a:bodyPr/>
        <a:lstStyle/>
        <a:p>
          <a:endParaRPr lang="zh-TW" altLang="en-US"/>
        </a:p>
      </dgm:t>
    </dgm:pt>
    <dgm:pt modelId="{1BD85FFE-12BA-47B5-8E8F-3CE43BB64597}">
      <dgm:prSet phldrT="[文字]" custT="1"/>
      <dgm:spPr/>
      <dgm:t>
        <a:bodyPr/>
        <a:lstStyle/>
        <a:p>
          <a:r>
            <a:rPr lang="en-US" altLang="zh-TW" sz="2800" dirty="0"/>
            <a:t>Speech recognition </a:t>
          </a:r>
          <a:endParaRPr lang="zh-TW" altLang="en-US" sz="2800" dirty="0"/>
        </a:p>
      </dgm:t>
    </dgm:pt>
    <dgm:pt modelId="{B4466FA3-0B98-406E-9526-4C077BEB61DF}" type="par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DD8B8A41-21F9-45A6-A976-7887DFA53F27}" type="sibTrans" cxnId="{41D468D8-8BB8-4425-A71D-3F08AF9587E9}">
      <dgm:prSet/>
      <dgm:spPr/>
      <dgm:t>
        <a:bodyPr/>
        <a:lstStyle/>
        <a:p>
          <a:endParaRPr lang="zh-TW" altLang="en-US"/>
        </a:p>
      </dgm:t>
    </dgm:pt>
    <dgm:pt modelId="{AFFCB9F6-945B-4ADE-B323-0D6DC4C0EE6C}">
      <dgm:prSet phldrT="[文字]" custT="1"/>
      <dgm:spPr/>
      <dgm:t>
        <a:bodyPr/>
        <a:lstStyle/>
        <a:p>
          <a:r>
            <a:rPr lang="en-US" altLang="zh-TW" sz="2800" dirty="0"/>
            <a:t>Speech Signal Recognition </a:t>
          </a:r>
          <a:endParaRPr lang="zh-TW" altLang="en-US" sz="2800" dirty="0"/>
        </a:p>
      </dgm:t>
    </dgm:pt>
    <dgm:pt modelId="{21E1B4A4-A383-4D73-AB3F-80BC72211AD0}" type="par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07B69AC4-0433-4581-AAF5-2CD7F8843C40}" type="sibTrans" cxnId="{C74F632E-9DAD-4145-8004-84F293A08F73}">
      <dgm:prSet/>
      <dgm:spPr/>
      <dgm:t>
        <a:bodyPr/>
        <a:lstStyle/>
        <a:p>
          <a:endParaRPr lang="zh-TW" altLang="en-US"/>
        </a:p>
      </dgm:t>
    </dgm:pt>
    <dgm:pt modelId="{B5CB13AD-CE0D-48D5-9C1F-A1441A17608E}">
      <dgm:prSet phldrT="[文字]" custT="1"/>
      <dgm:spPr/>
      <dgm:t>
        <a:bodyPr/>
        <a:lstStyle/>
        <a:p>
          <a:r>
            <a:rPr lang="en-US" altLang="zh-TW" sz="2800" dirty="0"/>
            <a:t>Speaker recognition</a:t>
          </a:r>
          <a:endParaRPr lang="zh-TW" altLang="en-US" sz="2800" dirty="0"/>
        </a:p>
      </dgm:t>
    </dgm:pt>
    <dgm:pt modelId="{872626B6-0298-42DA-A277-2FCAB88965F0}" type="par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F63A30-92BE-4335-9CEB-4203DBF27ECF}" type="sibTrans" cxnId="{9CDDC69B-ED70-48AF-8858-7BAB8402963C}">
      <dgm:prSet/>
      <dgm:spPr/>
      <dgm:t>
        <a:bodyPr/>
        <a:lstStyle/>
        <a:p>
          <a:endParaRPr lang="zh-TW" altLang="en-US"/>
        </a:p>
      </dgm:t>
    </dgm:pt>
    <dgm:pt modelId="{AF03C4C1-76FC-45A2-86E6-56E11484EFF3}">
      <dgm:prSet custT="1"/>
      <dgm:spPr/>
      <dgm:t>
        <a:bodyPr/>
        <a:lstStyle/>
        <a:p>
          <a:endParaRPr lang="zh-TW" altLang="en-US" sz="2800" dirty="0"/>
        </a:p>
      </dgm:t>
    </dgm:pt>
    <dgm:pt modelId="{44E17A42-138E-46AF-A233-873FA8E293E1}" type="parTrans" cxnId="{DDD6BB5A-2399-4BC2-9672-4F6B2427994F}">
      <dgm:prSet/>
      <dgm:spPr/>
      <dgm:t>
        <a:bodyPr/>
        <a:lstStyle/>
        <a:p>
          <a:endParaRPr lang="zh-TW" altLang="en-US"/>
        </a:p>
      </dgm:t>
    </dgm:pt>
    <dgm:pt modelId="{7FB167C2-612B-44E4-BF94-4E7241AE0FB4}" type="sibTrans" cxnId="{DDD6BB5A-2399-4BC2-9672-4F6B2427994F}">
      <dgm:prSet/>
      <dgm:spPr/>
      <dgm:t>
        <a:bodyPr/>
        <a:lstStyle/>
        <a:p>
          <a:endParaRPr lang="zh-TW" altLang="en-US"/>
        </a:p>
      </dgm:t>
    </dgm:pt>
    <dgm:pt modelId="{AE266425-75F3-4E59-9D29-207B454757EB}">
      <dgm:prSet phldrT="[文字]" custT="1"/>
      <dgm:spPr/>
      <dgm:t>
        <a:bodyPr/>
        <a:lstStyle/>
        <a:p>
          <a:r>
            <a:rPr lang="en-US" altLang="zh-TW" sz="2800" dirty="0"/>
            <a:t>Speech emotion recognition</a:t>
          </a:r>
          <a:endParaRPr lang="zh-TW" altLang="en-US" sz="2800" dirty="0"/>
        </a:p>
      </dgm:t>
    </dgm:pt>
    <dgm:pt modelId="{94BEC90E-8B43-41BB-982F-FAE505614D54}" type="parTrans" cxnId="{FBC6F6BC-E9B9-45B3-AEC9-6671D08207EA}">
      <dgm:prSet/>
      <dgm:spPr/>
      <dgm:t>
        <a:bodyPr/>
        <a:lstStyle/>
        <a:p>
          <a:endParaRPr lang="zh-TW" altLang="en-US"/>
        </a:p>
      </dgm:t>
    </dgm:pt>
    <dgm:pt modelId="{5007CE74-FF71-4D00-B874-6299B0E28E8B}" type="sibTrans" cxnId="{FBC6F6BC-E9B9-45B3-AEC9-6671D08207EA}">
      <dgm:prSet/>
      <dgm:spPr/>
      <dgm:t>
        <a:bodyPr/>
        <a:lstStyle/>
        <a:p>
          <a:endParaRPr lang="zh-TW" altLang="en-US"/>
        </a:p>
      </dgm:t>
    </dgm:pt>
    <dgm:pt modelId="{0AF1ED8D-D67C-4E20-871E-79F9DD97B6E6}">
      <dgm:prSet phldrT="[文字]" custT="1"/>
      <dgm:spPr/>
      <dgm:t>
        <a:bodyPr/>
        <a:lstStyle/>
        <a:p>
          <a:r>
            <a:rPr lang="en-US" altLang="zh-TW" sz="2800" dirty="0"/>
            <a:t>Lip reading  </a:t>
          </a:r>
          <a:endParaRPr lang="zh-TW" altLang="en-US" sz="2800" dirty="0"/>
        </a:p>
      </dgm:t>
    </dgm:pt>
    <dgm:pt modelId="{9ED9170F-09D5-4D3E-8806-9AF4B0DBA8E6}" type="parTrans" cxnId="{65D57006-BF4D-4047-8137-72B21CB57063}">
      <dgm:prSet/>
      <dgm:spPr/>
      <dgm:t>
        <a:bodyPr/>
        <a:lstStyle/>
        <a:p>
          <a:endParaRPr lang="zh-TW" altLang="en-US"/>
        </a:p>
      </dgm:t>
    </dgm:pt>
    <dgm:pt modelId="{6B0BB00C-C3D4-484C-AFC7-4D6EAEFFBF4C}" type="sibTrans" cxnId="{65D57006-BF4D-4047-8137-72B21CB57063}">
      <dgm:prSet/>
      <dgm:spPr/>
      <dgm:t>
        <a:bodyPr/>
        <a:lstStyle/>
        <a:p>
          <a:endParaRPr lang="zh-TW" altLang="en-US"/>
        </a:p>
      </dgm:t>
    </dgm:pt>
    <dgm:pt modelId="{92C14E10-930A-4454-827E-9E941CA366A1}" type="pres">
      <dgm:prSet presAssocID="{C42AE10E-2FC1-4217-B283-9A8DAC172CA6}" presName="linear" presStyleCnt="0">
        <dgm:presLayoutVars>
          <dgm:animLvl val="lvl"/>
          <dgm:resizeHandles val="exact"/>
        </dgm:presLayoutVars>
      </dgm:prSet>
      <dgm:spPr/>
    </dgm:pt>
    <dgm:pt modelId="{9FBA1960-2D08-45DF-8032-CB4888BFECAB}" type="pres">
      <dgm:prSet presAssocID="{898C9902-DBF9-450C-86C4-51E2C191CB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08CFD9-A96F-4DE7-8E01-F2835461154C}" type="pres">
      <dgm:prSet presAssocID="{898C9902-DBF9-450C-86C4-51E2C191CB3F}" presName="childText" presStyleLbl="revTx" presStyleIdx="0" presStyleCnt="3">
        <dgm:presLayoutVars>
          <dgm:bulletEnabled val="1"/>
        </dgm:presLayoutVars>
      </dgm:prSet>
      <dgm:spPr/>
    </dgm:pt>
    <dgm:pt modelId="{27279EFF-C0F3-44DF-85D3-0521FEEB5806}" type="pres">
      <dgm:prSet presAssocID="{AFFCB9F6-945B-4ADE-B323-0D6DC4C0EE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9CFBF4-12AB-44C2-A6A6-57606180E3F2}" type="pres">
      <dgm:prSet presAssocID="{AFFCB9F6-945B-4ADE-B323-0D6DC4C0EE6C}" presName="childText" presStyleLbl="revTx" presStyleIdx="1" presStyleCnt="3">
        <dgm:presLayoutVars>
          <dgm:bulletEnabled val="1"/>
        </dgm:presLayoutVars>
      </dgm:prSet>
      <dgm:spPr/>
    </dgm:pt>
    <dgm:pt modelId="{B283B44F-351D-400A-BD35-C007AB632EA5}" type="pres">
      <dgm:prSet presAssocID="{E2CAEF5B-B486-4C8C-A46D-0AACB98B7F1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B99FE67-5195-441C-A565-FF12A6A49AB7}" type="pres">
      <dgm:prSet presAssocID="{E2CAEF5B-B486-4C8C-A46D-0AACB98B7F1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5D57006-BF4D-4047-8137-72B21CB57063}" srcId="{AFFCB9F6-945B-4ADE-B323-0D6DC4C0EE6C}" destId="{0AF1ED8D-D67C-4E20-871E-79F9DD97B6E6}" srcOrd="3" destOrd="0" parTransId="{9ED9170F-09D5-4D3E-8806-9AF4B0DBA8E6}" sibTransId="{6B0BB00C-C3D4-484C-AFC7-4D6EAEFFBF4C}"/>
    <dgm:cxn modelId="{8AB79C1A-CEBA-48C9-9C0C-95784A76792E}" type="presOf" srcId="{E2CAEF5B-B486-4C8C-A46D-0AACB98B7F1E}" destId="{B283B44F-351D-400A-BD35-C007AB632EA5}" srcOrd="0" destOrd="0" presId="urn:microsoft.com/office/officeart/2005/8/layout/vList2"/>
    <dgm:cxn modelId="{1CE4EB27-225E-4FE4-BDE2-784D878956AE}" type="presOf" srcId="{BC38580B-91C9-45B0-B628-D8F31C6C8ECB}" destId="{B708CFD9-A96F-4DE7-8E01-F2835461154C}" srcOrd="0" destOrd="0" presId="urn:microsoft.com/office/officeart/2005/8/layout/vList2"/>
    <dgm:cxn modelId="{64C0B829-DB85-4DD0-A664-C904A59E0E5A}" srcId="{C42AE10E-2FC1-4217-B283-9A8DAC172CA6}" destId="{898C9902-DBF9-450C-86C4-51E2C191CB3F}" srcOrd="0" destOrd="0" parTransId="{21120D53-D4F7-4A0A-849D-8AD199ED4C98}" sibTransId="{B68A2FAA-474A-4648-9CA2-EE26FA563FF2}"/>
    <dgm:cxn modelId="{C74F632E-9DAD-4145-8004-84F293A08F73}" srcId="{C42AE10E-2FC1-4217-B283-9A8DAC172CA6}" destId="{AFFCB9F6-945B-4ADE-B323-0D6DC4C0EE6C}" srcOrd="1" destOrd="0" parTransId="{21E1B4A4-A383-4D73-AB3F-80BC72211AD0}" sibTransId="{07B69AC4-0433-4581-AAF5-2CD7F8843C40}"/>
    <dgm:cxn modelId="{7DD8F632-67B8-42FD-93EA-D9C05760BE40}" srcId="{898C9902-DBF9-450C-86C4-51E2C191CB3F}" destId="{38272D8F-583B-47FD-BD19-6ECB9D811EC6}" srcOrd="1" destOrd="0" parTransId="{24B68B60-2D32-4722-9CD7-DDAD22B2EC11}" sibTransId="{C5CF170C-1893-4E2C-A344-68FB113F86FA}"/>
    <dgm:cxn modelId="{632B9A5D-B151-4A31-B764-080B28E916EC}" type="presOf" srcId="{B5CB13AD-CE0D-48D5-9C1F-A1441A17608E}" destId="{689CFBF4-12AB-44C2-A6A6-57606180E3F2}" srcOrd="0" destOrd="1" presId="urn:microsoft.com/office/officeart/2005/8/layout/vList2"/>
    <dgm:cxn modelId="{F9327444-2360-4D00-A2D6-041D853E999B}" type="presOf" srcId="{38272D8F-583B-47FD-BD19-6ECB9D811EC6}" destId="{B708CFD9-A96F-4DE7-8E01-F2835461154C}" srcOrd="0" destOrd="1" presId="urn:microsoft.com/office/officeart/2005/8/layout/vList2"/>
    <dgm:cxn modelId="{C3FED66C-A83E-4A47-9010-C03A6E726D1E}" type="presOf" srcId="{0AF1ED8D-D67C-4E20-871E-79F9DD97B6E6}" destId="{689CFBF4-12AB-44C2-A6A6-57606180E3F2}" srcOrd="0" destOrd="3" presId="urn:microsoft.com/office/officeart/2005/8/layout/vList2"/>
    <dgm:cxn modelId="{DDD6BB5A-2399-4BC2-9672-4F6B2427994F}" srcId="{E2CAEF5B-B486-4C8C-A46D-0AACB98B7F1E}" destId="{AF03C4C1-76FC-45A2-86E6-56E11484EFF3}" srcOrd="0" destOrd="0" parTransId="{44E17A42-138E-46AF-A233-873FA8E293E1}" sibTransId="{7FB167C2-612B-44E4-BF94-4E7241AE0FB4}"/>
    <dgm:cxn modelId="{78B16E7F-C1C8-4BC4-A539-CCB46232E743}" srcId="{898C9902-DBF9-450C-86C4-51E2C191CB3F}" destId="{BC38580B-91C9-45B0-B628-D8F31C6C8ECB}" srcOrd="0" destOrd="0" parTransId="{48F7F7EA-A827-4F0F-895D-8507A6BF0C50}" sibTransId="{231F7478-2233-4881-AE41-4A8FBC35903D}"/>
    <dgm:cxn modelId="{B1763289-A19C-4FAE-8F3F-21E146854E69}" type="presOf" srcId="{898C9902-DBF9-450C-86C4-51E2C191CB3F}" destId="{9FBA1960-2D08-45DF-8032-CB4888BFECAB}" srcOrd="0" destOrd="0" presId="urn:microsoft.com/office/officeart/2005/8/layout/vList2"/>
    <dgm:cxn modelId="{9CDDC69B-ED70-48AF-8858-7BAB8402963C}" srcId="{AFFCB9F6-945B-4ADE-B323-0D6DC4C0EE6C}" destId="{B5CB13AD-CE0D-48D5-9C1F-A1441A17608E}" srcOrd="1" destOrd="0" parTransId="{872626B6-0298-42DA-A277-2FCAB88965F0}" sibTransId="{AFF63A30-92BE-4335-9CEB-4203DBF27ECF}"/>
    <dgm:cxn modelId="{EFB9A79C-80BF-459E-973D-82E4E115EA6E}" srcId="{C42AE10E-2FC1-4217-B283-9A8DAC172CA6}" destId="{E2CAEF5B-B486-4C8C-A46D-0AACB98B7F1E}" srcOrd="2" destOrd="0" parTransId="{4118F3A9-6515-498F-95DE-7F9B91219C20}" sibTransId="{45EDD19F-5057-4CC3-8D88-8A9C5E5F7A4E}"/>
    <dgm:cxn modelId="{82C829AD-33B3-419A-96CA-CBA621E45816}" type="presOf" srcId="{1BD85FFE-12BA-47B5-8E8F-3CE43BB64597}" destId="{689CFBF4-12AB-44C2-A6A6-57606180E3F2}" srcOrd="0" destOrd="0" presId="urn:microsoft.com/office/officeart/2005/8/layout/vList2"/>
    <dgm:cxn modelId="{90BF0EAF-ECA9-43E7-ABED-FCCE6D4ADA19}" type="presOf" srcId="{AE266425-75F3-4E59-9D29-207B454757EB}" destId="{689CFBF4-12AB-44C2-A6A6-57606180E3F2}" srcOrd="0" destOrd="2" presId="urn:microsoft.com/office/officeart/2005/8/layout/vList2"/>
    <dgm:cxn modelId="{FBC6F6BC-E9B9-45B3-AEC9-6671D08207EA}" srcId="{AFFCB9F6-945B-4ADE-B323-0D6DC4C0EE6C}" destId="{AE266425-75F3-4E59-9D29-207B454757EB}" srcOrd="2" destOrd="0" parTransId="{94BEC90E-8B43-41BB-982F-FAE505614D54}" sibTransId="{5007CE74-FF71-4D00-B874-6299B0E28E8B}"/>
    <dgm:cxn modelId="{87BDEBC2-9237-4ACF-849F-638088FD7D9B}" type="presOf" srcId="{AFFCB9F6-945B-4ADE-B323-0D6DC4C0EE6C}" destId="{27279EFF-C0F3-44DF-85D3-0521FEEB5806}" srcOrd="0" destOrd="0" presId="urn:microsoft.com/office/officeart/2005/8/layout/vList2"/>
    <dgm:cxn modelId="{41D468D8-8BB8-4425-A71D-3F08AF9587E9}" srcId="{AFFCB9F6-945B-4ADE-B323-0D6DC4C0EE6C}" destId="{1BD85FFE-12BA-47B5-8E8F-3CE43BB64597}" srcOrd="0" destOrd="0" parTransId="{B4466FA3-0B98-406E-9526-4C077BEB61DF}" sibTransId="{DD8B8A41-21F9-45A6-A976-7887DFA53F27}"/>
    <dgm:cxn modelId="{B39A27DC-B3EC-4736-B097-329B029C34F9}" type="presOf" srcId="{C42AE10E-2FC1-4217-B283-9A8DAC172CA6}" destId="{92C14E10-930A-4454-827E-9E941CA366A1}" srcOrd="0" destOrd="0" presId="urn:microsoft.com/office/officeart/2005/8/layout/vList2"/>
    <dgm:cxn modelId="{12BB24FA-8E30-419B-877B-578FA3329CDD}" type="presOf" srcId="{AF03C4C1-76FC-45A2-86E6-56E11484EFF3}" destId="{3B99FE67-5195-441C-A565-FF12A6A49AB7}" srcOrd="0" destOrd="0" presId="urn:microsoft.com/office/officeart/2005/8/layout/vList2"/>
    <dgm:cxn modelId="{C86D96A2-CAD6-4285-A685-1BB9EA75BDD6}" type="presParOf" srcId="{92C14E10-930A-4454-827E-9E941CA366A1}" destId="{9FBA1960-2D08-45DF-8032-CB4888BFECAB}" srcOrd="0" destOrd="0" presId="urn:microsoft.com/office/officeart/2005/8/layout/vList2"/>
    <dgm:cxn modelId="{D6D9525A-4B83-42BE-B088-0372EA25BF9E}" type="presParOf" srcId="{92C14E10-930A-4454-827E-9E941CA366A1}" destId="{B708CFD9-A96F-4DE7-8E01-F2835461154C}" srcOrd="1" destOrd="0" presId="urn:microsoft.com/office/officeart/2005/8/layout/vList2"/>
    <dgm:cxn modelId="{1A9D7AD7-6DB3-4593-94FB-3B9DBF4AD69F}" type="presParOf" srcId="{92C14E10-930A-4454-827E-9E941CA366A1}" destId="{27279EFF-C0F3-44DF-85D3-0521FEEB5806}" srcOrd="2" destOrd="0" presId="urn:microsoft.com/office/officeart/2005/8/layout/vList2"/>
    <dgm:cxn modelId="{09849097-B355-4FCC-A941-C857C6C66E64}" type="presParOf" srcId="{92C14E10-930A-4454-827E-9E941CA366A1}" destId="{689CFBF4-12AB-44C2-A6A6-57606180E3F2}" srcOrd="3" destOrd="0" presId="urn:microsoft.com/office/officeart/2005/8/layout/vList2"/>
    <dgm:cxn modelId="{5173A8C4-46EE-42A2-B115-19ADF1F29D9E}" type="presParOf" srcId="{92C14E10-930A-4454-827E-9E941CA366A1}" destId="{B283B44F-351D-400A-BD35-C007AB632EA5}" srcOrd="4" destOrd="0" presId="urn:microsoft.com/office/officeart/2005/8/layout/vList2"/>
    <dgm:cxn modelId="{8DCD2CB1-924C-4484-9D5B-73D8C2B3D395}" type="presParOf" srcId="{92C14E10-930A-4454-827E-9E941CA366A1}" destId="{3B99FE67-5195-441C-A565-FF12A6A49AB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1960-2D08-45DF-8032-CB4888BFECAB}">
      <dsp:nvSpPr>
        <dsp:cNvPr id="0" name=""/>
        <dsp:cNvSpPr/>
      </dsp:nvSpPr>
      <dsp:spPr>
        <a:xfrm>
          <a:off x="0" y="4731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Speech Signal Generation</a:t>
          </a:r>
          <a:endParaRPr lang="zh-TW" altLang="en-US" sz="2800" kern="1200" dirty="0"/>
        </a:p>
      </dsp:txBody>
      <dsp:txXfrm>
        <a:off x="32222" y="36953"/>
        <a:ext cx="7847656" cy="595618"/>
      </dsp:txXfrm>
    </dsp:sp>
    <dsp:sp modelId="{B708CFD9-A96F-4DE7-8E01-F2835461154C}">
      <dsp:nvSpPr>
        <dsp:cNvPr id="0" name=""/>
        <dsp:cNvSpPr/>
      </dsp:nvSpPr>
      <dsp:spPr>
        <a:xfrm>
          <a:off x="0" y="664793"/>
          <a:ext cx="7912100" cy="92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enhancement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 err="1"/>
            <a:t>Postfilter</a:t>
          </a:r>
          <a:r>
            <a:rPr lang="en-US" altLang="zh-TW" sz="2800" kern="1200" dirty="0"/>
            <a:t>, speech synthesis, voice conversion</a:t>
          </a:r>
          <a:endParaRPr lang="zh-TW" altLang="en-US" sz="2800" kern="1200" dirty="0"/>
        </a:p>
      </dsp:txBody>
      <dsp:txXfrm>
        <a:off x="0" y="664793"/>
        <a:ext cx="7912100" cy="926187"/>
      </dsp:txXfrm>
    </dsp:sp>
    <dsp:sp modelId="{27279EFF-C0F3-44DF-85D3-0521FEEB5806}">
      <dsp:nvSpPr>
        <dsp:cNvPr id="0" name=""/>
        <dsp:cNvSpPr/>
      </dsp:nvSpPr>
      <dsp:spPr>
        <a:xfrm>
          <a:off x="0" y="1590981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Speech Signal Recognition </a:t>
          </a:r>
          <a:endParaRPr lang="zh-TW" altLang="en-US" sz="2800" kern="1200" dirty="0"/>
        </a:p>
      </dsp:txBody>
      <dsp:txXfrm>
        <a:off x="32222" y="1623203"/>
        <a:ext cx="7847656" cy="595618"/>
      </dsp:txXfrm>
    </dsp:sp>
    <dsp:sp modelId="{689CFBF4-12AB-44C2-A6A6-57606180E3F2}">
      <dsp:nvSpPr>
        <dsp:cNvPr id="0" name=""/>
        <dsp:cNvSpPr/>
      </dsp:nvSpPr>
      <dsp:spPr>
        <a:xfrm>
          <a:off x="0" y="2251043"/>
          <a:ext cx="7912100" cy="185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recognition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Speaker recognition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emotion recognition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Lip reading  </a:t>
          </a:r>
          <a:endParaRPr lang="zh-TW" altLang="en-US" sz="2800" kern="1200" dirty="0"/>
        </a:p>
      </dsp:txBody>
      <dsp:txXfrm>
        <a:off x="0" y="2251043"/>
        <a:ext cx="7912100" cy="1852375"/>
      </dsp:txXfrm>
    </dsp:sp>
    <dsp:sp modelId="{B283B44F-351D-400A-BD35-C007AB632EA5}">
      <dsp:nvSpPr>
        <dsp:cNvPr id="0" name=""/>
        <dsp:cNvSpPr/>
      </dsp:nvSpPr>
      <dsp:spPr>
        <a:xfrm>
          <a:off x="0" y="4103418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Conclusion </a:t>
          </a:r>
          <a:endParaRPr lang="zh-TW" altLang="en-US" sz="2800" kern="1200" dirty="0"/>
        </a:p>
      </dsp:txBody>
      <dsp:txXfrm>
        <a:off x="32222" y="4135640"/>
        <a:ext cx="7847656" cy="595618"/>
      </dsp:txXfrm>
    </dsp:sp>
    <dsp:sp modelId="{3B99FE67-5195-441C-A565-FF12A6A49AB7}">
      <dsp:nvSpPr>
        <dsp:cNvPr id="0" name=""/>
        <dsp:cNvSpPr/>
      </dsp:nvSpPr>
      <dsp:spPr>
        <a:xfrm>
          <a:off x="0" y="4763480"/>
          <a:ext cx="7912100" cy="80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TW" altLang="en-US" sz="2800" kern="1200" dirty="0"/>
        </a:p>
      </dsp:txBody>
      <dsp:txXfrm>
        <a:off x="0" y="4763480"/>
        <a:ext cx="7912100" cy="80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1960-2D08-45DF-8032-CB4888BFECAB}">
      <dsp:nvSpPr>
        <dsp:cNvPr id="0" name=""/>
        <dsp:cNvSpPr/>
      </dsp:nvSpPr>
      <dsp:spPr>
        <a:xfrm>
          <a:off x="0" y="4731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Speech Signal Generation</a:t>
          </a:r>
          <a:endParaRPr lang="zh-TW" altLang="en-US" sz="2800" kern="1200" dirty="0"/>
        </a:p>
      </dsp:txBody>
      <dsp:txXfrm>
        <a:off x="32222" y="36953"/>
        <a:ext cx="7847656" cy="595618"/>
      </dsp:txXfrm>
    </dsp:sp>
    <dsp:sp modelId="{B708CFD9-A96F-4DE7-8E01-F2835461154C}">
      <dsp:nvSpPr>
        <dsp:cNvPr id="0" name=""/>
        <dsp:cNvSpPr/>
      </dsp:nvSpPr>
      <dsp:spPr>
        <a:xfrm>
          <a:off x="0" y="664793"/>
          <a:ext cx="7912100" cy="92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enhancement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 err="1"/>
            <a:t>Postfilter</a:t>
          </a:r>
          <a:r>
            <a:rPr lang="en-US" altLang="zh-TW" sz="2800" kern="1200" dirty="0"/>
            <a:t>, speech synthesis, voice conversion</a:t>
          </a:r>
          <a:endParaRPr lang="zh-TW" altLang="en-US" sz="2800" kern="1200" dirty="0"/>
        </a:p>
      </dsp:txBody>
      <dsp:txXfrm>
        <a:off x="0" y="664793"/>
        <a:ext cx="7912100" cy="926187"/>
      </dsp:txXfrm>
    </dsp:sp>
    <dsp:sp modelId="{27279EFF-C0F3-44DF-85D3-0521FEEB5806}">
      <dsp:nvSpPr>
        <dsp:cNvPr id="0" name=""/>
        <dsp:cNvSpPr/>
      </dsp:nvSpPr>
      <dsp:spPr>
        <a:xfrm>
          <a:off x="0" y="1590981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Speech Signal Recognition </a:t>
          </a:r>
          <a:endParaRPr lang="zh-TW" altLang="en-US" sz="2800" kern="1200" dirty="0"/>
        </a:p>
      </dsp:txBody>
      <dsp:txXfrm>
        <a:off x="32222" y="1623203"/>
        <a:ext cx="7847656" cy="595618"/>
      </dsp:txXfrm>
    </dsp:sp>
    <dsp:sp modelId="{689CFBF4-12AB-44C2-A6A6-57606180E3F2}">
      <dsp:nvSpPr>
        <dsp:cNvPr id="0" name=""/>
        <dsp:cNvSpPr/>
      </dsp:nvSpPr>
      <dsp:spPr>
        <a:xfrm>
          <a:off x="0" y="2251043"/>
          <a:ext cx="7912100" cy="185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recognition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Speaker recognition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emotion recognition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Lip reading  </a:t>
          </a:r>
          <a:endParaRPr lang="zh-TW" altLang="en-US" sz="2800" kern="1200" dirty="0"/>
        </a:p>
      </dsp:txBody>
      <dsp:txXfrm>
        <a:off x="0" y="2251043"/>
        <a:ext cx="7912100" cy="1852375"/>
      </dsp:txXfrm>
    </dsp:sp>
    <dsp:sp modelId="{B283B44F-351D-400A-BD35-C007AB632EA5}">
      <dsp:nvSpPr>
        <dsp:cNvPr id="0" name=""/>
        <dsp:cNvSpPr/>
      </dsp:nvSpPr>
      <dsp:spPr>
        <a:xfrm>
          <a:off x="0" y="4103418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Conclusion </a:t>
          </a:r>
          <a:endParaRPr lang="zh-TW" altLang="en-US" sz="2800" kern="1200" dirty="0"/>
        </a:p>
      </dsp:txBody>
      <dsp:txXfrm>
        <a:off x="32222" y="4135640"/>
        <a:ext cx="7847656" cy="595618"/>
      </dsp:txXfrm>
    </dsp:sp>
    <dsp:sp modelId="{3B99FE67-5195-441C-A565-FF12A6A49AB7}">
      <dsp:nvSpPr>
        <dsp:cNvPr id="0" name=""/>
        <dsp:cNvSpPr/>
      </dsp:nvSpPr>
      <dsp:spPr>
        <a:xfrm>
          <a:off x="0" y="4763480"/>
          <a:ext cx="7912100" cy="80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TW" altLang="en-US" sz="2800" kern="1200" dirty="0"/>
        </a:p>
      </dsp:txBody>
      <dsp:txXfrm>
        <a:off x="0" y="4763480"/>
        <a:ext cx="7912100" cy="80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1960-2D08-45DF-8032-CB4888BFECAB}">
      <dsp:nvSpPr>
        <dsp:cNvPr id="0" name=""/>
        <dsp:cNvSpPr/>
      </dsp:nvSpPr>
      <dsp:spPr>
        <a:xfrm>
          <a:off x="0" y="4731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Speech Signal Generation</a:t>
          </a:r>
          <a:endParaRPr lang="zh-TW" altLang="en-US" sz="2800" kern="1200" dirty="0"/>
        </a:p>
      </dsp:txBody>
      <dsp:txXfrm>
        <a:off x="32222" y="36953"/>
        <a:ext cx="7847656" cy="595618"/>
      </dsp:txXfrm>
    </dsp:sp>
    <dsp:sp modelId="{B708CFD9-A96F-4DE7-8E01-F2835461154C}">
      <dsp:nvSpPr>
        <dsp:cNvPr id="0" name=""/>
        <dsp:cNvSpPr/>
      </dsp:nvSpPr>
      <dsp:spPr>
        <a:xfrm>
          <a:off x="0" y="664793"/>
          <a:ext cx="7912100" cy="92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enhancement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 err="1"/>
            <a:t>Postfilter</a:t>
          </a:r>
          <a:r>
            <a:rPr lang="en-US" altLang="zh-TW" sz="2800" kern="1200" dirty="0"/>
            <a:t>, speech synthesis, voice conversion</a:t>
          </a:r>
          <a:endParaRPr lang="zh-TW" altLang="en-US" sz="2800" kern="1200" dirty="0"/>
        </a:p>
      </dsp:txBody>
      <dsp:txXfrm>
        <a:off x="0" y="664793"/>
        <a:ext cx="7912100" cy="926187"/>
      </dsp:txXfrm>
    </dsp:sp>
    <dsp:sp modelId="{27279EFF-C0F3-44DF-85D3-0521FEEB5806}">
      <dsp:nvSpPr>
        <dsp:cNvPr id="0" name=""/>
        <dsp:cNvSpPr/>
      </dsp:nvSpPr>
      <dsp:spPr>
        <a:xfrm>
          <a:off x="0" y="1590981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Speech Signal Recognition </a:t>
          </a:r>
          <a:endParaRPr lang="zh-TW" altLang="en-US" sz="2800" kern="1200" dirty="0"/>
        </a:p>
      </dsp:txBody>
      <dsp:txXfrm>
        <a:off x="32222" y="1623203"/>
        <a:ext cx="7847656" cy="595618"/>
      </dsp:txXfrm>
    </dsp:sp>
    <dsp:sp modelId="{689CFBF4-12AB-44C2-A6A6-57606180E3F2}">
      <dsp:nvSpPr>
        <dsp:cNvPr id="0" name=""/>
        <dsp:cNvSpPr/>
      </dsp:nvSpPr>
      <dsp:spPr>
        <a:xfrm>
          <a:off x="0" y="2251043"/>
          <a:ext cx="7912100" cy="185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recognition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Speaker recognition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emotion recognition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Lip reading  </a:t>
          </a:r>
          <a:endParaRPr lang="zh-TW" altLang="en-US" sz="2800" kern="1200" dirty="0"/>
        </a:p>
      </dsp:txBody>
      <dsp:txXfrm>
        <a:off x="0" y="2251043"/>
        <a:ext cx="7912100" cy="1852375"/>
      </dsp:txXfrm>
    </dsp:sp>
    <dsp:sp modelId="{B283B44F-351D-400A-BD35-C007AB632EA5}">
      <dsp:nvSpPr>
        <dsp:cNvPr id="0" name=""/>
        <dsp:cNvSpPr/>
      </dsp:nvSpPr>
      <dsp:spPr>
        <a:xfrm>
          <a:off x="0" y="4103418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Conclusion </a:t>
          </a:r>
          <a:endParaRPr lang="zh-TW" altLang="en-US" sz="2800" kern="1200" dirty="0"/>
        </a:p>
      </dsp:txBody>
      <dsp:txXfrm>
        <a:off x="32222" y="4135640"/>
        <a:ext cx="7847656" cy="595618"/>
      </dsp:txXfrm>
    </dsp:sp>
    <dsp:sp modelId="{3B99FE67-5195-441C-A565-FF12A6A49AB7}">
      <dsp:nvSpPr>
        <dsp:cNvPr id="0" name=""/>
        <dsp:cNvSpPr/>
      </dsp:nvSpPr>
      <dsp:spPr>
        <a:xfrm>
          <a:off x="0" y="4763480"/>
          <a:ext cx="7912100" cy="80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TW" altLang="en-US" sz="2800" kern="1200" dirty="0"/>
        </a:p>
      </dsp:txBody>
      <dsp:txXfrm>
        <a:off x="0" y="4763480"/>
        <a:ext cx="7912100" cy="805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1960-2D08-45DF-8032-CB4888BFECAB}">
      <dsp:nvSpPr>
        <dsp:cNvPr id="0" name=""/>
        <dsp:cNvSpPr/>
      </dsp:nvSpPr>
      <dsp:spPr>
        <a:xfrm>
          <a:off x="0" y="4731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Speech Signal Generation</a:t>
          </a:r>
          <a:endParaRPr lang="zh-TW" altLang="en-US" sz="2800" kern="1200" dirty="0"/>
        </a:p>
      </dsp:txBody>
      <dsp:txXfrm>
        <a:off x="32222" y="36953"/>
        <a:ext cx="7847656" cy="595618"/>
      </dsp:txXfrm>
    </dsp:sp>
    <dsp:sp modelId="{B708CFD9-A96F-4DE7-8E01-F2835461154C}">
      <dsp:nvSpPr>
        <dsp:cNvPr id="0" name=""/>
        <dsp:cNvSpPr/>
      </dsp:nvSpPr>
      <dsp:spPr>
        <a:xfrm>
          <a:off x="0" y="664793"/>
          <a:ext cx="7912100" cy="92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enhancement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 err="1"/>
            <a:t>Postfilter</a:t>
          </a:r>
          <a:r>
            <a:rPr lang="en-US" altLang="zh-TW" sz="2800" kern="1200" dirty="0"/>
            <a:t>, speech synthesis, voice conversion</a:t>
          </a:r>
          <a:endParaRPr lang="zh-TW" altLang="en-US" sz="2800" kern="1200" dirty="0"/>
        </a:p>
      </dsp:txBody>
      <dsp:txXfrm>
        <a:off x="0" y="664793"/>
        <a:ext cx="7912100" cy="926187"/>
      </dsp:txXfrm>
    </dsp:sp>
    <dsp:sp modelId="{27279EFF-C0F3-44DF-85D3-0521FEEB5806}">
      <dsp:nvSpPr>
        <dsp:cNvPr id="0" name=""/>
        <dsp:cNvSpPr/>
      </dsp:nvSpPr>
      <dsp:spPr>
        <a:xfrm>
          <a:off x="0" y="1590981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Speech Signal Recognition </a:t>
          </a:r>
          <a:endParaRPr lang="zh-TW" altLang="en-US" sz="2800" kern="1200" dirty="0"/>
        </a:p>
      </dsp:txBody>
      <dsp:txXfrm>
        <a:off x="32222" y="1623203"/>
        <a:ext cx="7847656" cy="595618"/>
      </dsp:txXfrm>
    </dsp:sp>
    <dsp:sp modelId="{689CFBF4-12AB-44C2-A6A6-57606180E3F2}">
      <dsp:nvSpPr>
        <dsp:cNvPr id="0" name=""/>
        <dsp:cNvSpPr/>
      </dsp:nvSpPr>
      <dsp:spPr>
        <a:xfrm>
          <a:off x="0" y="2251043"/>
          <a:ext cx="7912100" cy="185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recognition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Speaker recognition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emotion recognition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Lip reading  </a:t>
          </a:r>
          <a:endParaRPr lang="zh-TW" altLang="en-US" sz="2800" kern="1200" dirty="0"/>
        </a:p>
      </dsp:txBody>
      <dsp:txXfrm>
        <a:off x="0" y="2251043"/>
        <a:ext cx="7912100" cy="1852375"/>
      </dsp:txXfrm>
    </dsp:sp>
    <dsp:sp modelId="{B283B44F-351D-400A-BD35-C007AB632EA5}">
      <dsp:nvSpPr>
        <dsp:cNvPr id="0" name=""/>
        <dsp:cNvSpPr/>
      </dsp:nvSpPr>
      <dsp:spPr>
        <a:xfrm>
          <a:off x="0" y="4103418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Conclusion </a:t>
          </a:r>
          <a:endParaRPr lang="zh-TW" altLang="en-US" sz="2800" kern="1200" dirty="0"/>
        </a:p>
      </dsp:txBody>
      <dsp:txXfrm>
        <a:off x="32222" y="4135640"/>
        <a:ext cx="7847656" cy="595618"/>
      </dsp:txXfrm>
    </dsp:sp>
    <dsp:sp modelId="{3B99FE67-5195-441C-A565-FF12A6A49AB7}">
      <dsp:nvSpPr>
        <dsp:cNvPr id="0" name=""/>
        <dsp:cNvSpPr/>
      </dsp:nvSpPr>
      <dsp:spPr>
        <a:xfrm>
          <a:off x="0" y="4763480"/>
          <a:ext cx="7912100" cy="80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TW" altLang="en-US" sz="2800" kern="1200" dirty="0"/>
        </a:p>
      </dsp:txBody>
      <dsp:txXfrm>
        <a:off x="0" y="4763480"/>
        <a:ext cx="7912100" cy="805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1960-2D08-45DF-8032-CB4888BFECAB}">
      <dsp:nvSpPr>
        <dsp:cNvPr id="0" name=""/>
        <dsp:cNvSpPr/>
      </dsp:nvSpPr>
      <dsp:spPr>
        <a:xfrm>
          <a:off x="0" y="4731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Speech Signal Generation</a:t>
          </a:r>
          <a:endParaRPr lang="zh-TW" altLang="en-US" sz="2800" kern="1200" dirty="0"/>
        </a:p>
      </dsp:txBody>
      <dsp:txXfrm>
        <a:off x="32222" y="36953"/>
        <a:ext cx="7847656" cy="595618"/>
      </dsp:txXfrm>
    </dsp:sp>
    <dsp:sp modelId="{B708CFD9-A96F-4DE7-8E01-F2835461154C}">
      <dsp:nvSpPr>
        <dsp:cNvPr id="0" name=""/>
        <dsp:cNvSpPr/>
      </dsp:nvSpPr>
      <dsp:spPr>
        <a:xfrm>
          <a:off x="0" y="664793"/>
          <a:ext cx="7912100" cy="92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enhancement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 err="1"/>
            <a:t>Postfilter</a:t>
          </a:r>
          <a:r>
            <a:rPr lang="en-US" altLang="zh-TW" sz="2800" kern="1200" dirty="0"/>
            <a:t>, speech synthesis, voice conversion</a:t>
          </a:r>
          <a:endParaRPr lang="zh-TW" altLang="en-US" sz="2800" kern="1200" dirty="0"/>
        </a:p>
      </dsp:txBody>
      <dsp:txXfrm>
        <a:off x="0" y="664793"/>
        <a:ext cx="7912100" cy="926187"/>
      </dsp:txXfrm>
    </dsp:sp>
    <dsp:sp modelId="{27279EFF-C0F3-44DF-85D3-0521FEEB5806}">
      <dsp:nvSpPr>
        <dsp:cNvPr id="0" name=""/>
        <dsp:cNvSpPr/>
      </dsp:nvSpPr>
      <dsp:spPr>
        <a:xfrm>
          <a:off x="0" y="1590981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Speech Signal Recognition </a:t>
          </a:r>
          <a:endParaRPr lang="zh-TW" altLang="en-US" sz="2800" kern="1200" dirty="0"/>
        </a:p>
      </dsp:txBody>
      <dsp:txXfrm>
        <a:off x="32222" y="1623203"/>
        <a:ext cx="7847656" cy="595618"/>
      </dsp:txXfrm>
    </dsp:sp>
    <dsp:sp modelId="{689CFBF4-12AB-44C2-A6A6-57606180E3F2}">
      <dsp:nvSpPr>
        <dsp:cNvPr id="0" name=""/>
        <dsp:cNvSpPr/>
      </dsp:nvSpPr>
      <dsp:spPr>
        <a:xfrm>
          <a:off x="0" y="2251043"/>
          <a:ext cx="7912100" cy="185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recognition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Speaker recognition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emotion recognition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Lip reading  </a:t>
          </a:r>
          <a:endParaRPr lang="zh-TW" altLang="en-US" sz="2800" kern="1200" dirty="0"/>
        </a:p>
      </dsp:txBody>
      <dsp:txXfrm>
        <a:off x="0" y="2251043"/>
        <a:ext cx="7912100" cy="1852375"/>
      </dsp:txXfrm>
    </dsp:sp>
    <dsp:sp modelId="{B283B44F-351D-400A-BD35-C007AB632EA5}">
      <dsp:nvSpPr>
        <dsp:cNvPr id="0" name=""/>
        <dsp:cNvSpPr/>
      </dsp:nvSpPr>
      <dsp:spPr>
        <a:xfrm>
          <a:off x="0" y="4103418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Conclusion </a:t>
          </a:r>
          <a:endParaRPr lang="zh-TW" altLang="en-US" sz="2800" kern="1200" dirty="0"/>
        </a:p>
      </dsp:txBody>
      <dsp:txXfrm>
        <a:off x="32222" y="4135640"/>
        <a:ext cx="7847656" cy="595618"/>
      </dsp:txXfrm>
    </dsp:sp>
    <dsp:sp modelId="{3B99FE67-5195-441C-A565-FF12A6A49AB7}">
      <dsp:nvSpPr>
        <dsp:cNvPr id="0" name=""/>
        <dsp:cNvSpPr/>
      </dsp:nvSpPr>
      <dsp:spPr>
        <a:xfrm>
          <a:off x="0" y="4763480"/>
          <a:ext cx="7912100" cy="80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TW" altLang="en-US" sz="2800" kern="1200" dirty="0"/>
        </a:p>
      </dsp:txBody>
      <dsp:txXfrm>
        <a:off x="0" y="4763480"/>
        <a:ext cx="7912100" cy="805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1960-2D08-45DF-8032-CB4888BFECAB}">
      <dsp:nvSpPr>
        <dsp:cNvPr id="0" name=""/>
        <dsp:cNvSpPr/>
      </dsp:nvSpPr>
      <dsp:spPr>
        <a:xfrm>
          <a:off x="0" y="4731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Speech Signal Generation</a:t>
          </a:r>
          <a:endParaRPr lang="zh-TW" altLang="en-US" sz="2800" kern="1200" dirty="0"/>
        </a:p>
      </dsp:txBody>
      <dsp:txXfrm>
        <a:off x="32222" y="36953"/>
        <a:ext cx="7847656" cy="595618"/>
      </dsp:txXfrm>
    </dsp:sp>
    <dsp:sp modelId="{B708CFD9-A96F-4DE7-8E01-F2835461154C}">
      <dsp:nvSpPr>
        <dsp:cNvPr id="0" name=""/>
        <dsp:cNvSpPr/>
      </dsp:nvSpPr>
      <dsp:spPr>
        <a:xfrm>
          <a:off x="0" y="664793"/>
          <a:ext cx="7912100" cy="92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enhancement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 err="1"/>
            <a:t>Postfilter</a:t>
          </a:r>
          <a:r>
            <a:rPr lang="en-US" altLang="zh-TW" sz="2800" kern="1200" dirty="0"/>
            <a:t>, speech synthesis, voice conversion</a:t>
          </a:r>
          <a:endParaRPr lang="zh-TW" altLang="en-US" sz="2800" kern="1200" dirty="0"/>
        </a:p>
      </dsp:txBody>
      <dsp:txXfrm>
        <a:off x="0" y="664793"/>
        <a:ext cx="7912100" cy="926187"/>
      </dsp:txXfrm>
    </dsp:sp>
    <dsp:sp modelId="{27279EFF-C0F3-44DF-85D3-0521FEEB5806}">
      <dsp:nvSpPr>
        <dsp:cNvPr id="0" name=""/>
        <dsp:cNvSpPr/>
      </dsp:nvSpPr>
      <dsp:spPr>
        <a:xfrm>
          <a:off x="0" y="1590981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Speech Signal Recognition </a:t>
          </a:r>
          <a:endParaRPr lang="zh-TW" altLang="en-US" sz="2800" kern="1200" dirty="0"/>
        </a:p>
      </dsp:txBody>
      <dsp:txXfrm>
        <a:off x="32222" y="1623203"/>
        <a:ext cx="7847656" cy="595618"/>
      </dsp:txXfrm>
    </dsp:sp>
    <dsp:sp modelId="{689CFBF4-12AB-44C2-A6A6-57606180E3F2}">
      <dsp:nvSpPr>
        <dsp:cNvPr id="0" name=""/>
        <dsp:cNvSpPr/>
      </dsp:nvSpPr>
      <dsp:spPr>
        <a:xfrm>
          <a:off x="0" y="2251043"/>
          <a:ext cx="7912100" cy="185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recognition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Speaker recognition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emotion recognition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Lip reading  </a:t>
          </a:r>
          <a:endParaRPr lang="zh-TW" altLang="en-US" sz="2800" kern="1200" dirty="0"/>
        </a:p>
      </dsp:txBody>
      <dsp:txXfrm>
        <a:off x="0" y="2251043"/>
        <a:ext cx="7912100" cy="1852375"/>
      </dsp:txXfrm>
    </dsp:sp>
    <dsp:sp modelId="{B283B44F-351D-400A-BD35-C007AB632EA5}">
      <dsp:nvSpPr>
        <dsp:cNvPr id="0" name=""/>
        <dsp:cNvSpPr/>
      </dsp:nvSpPr>
      <dsp:spPr>
        <a:xfrm>
          <a:off x="0" y="4103418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Conclusion </a:t>
          </a:r>
          <a:endParaRPr lang="zh-TW" altLang="en-US" sz="2800" kern="1200" dirty="0"/>
        </a:p>
      </dsp:txBody>
      <dsp:txXfrm>
        <a:off x="32222" y="4135640"/>
        <a:ext cx="7847656" cy="595618"/>
      </dsp:txXfrm>
    </dsp:sp>
    <dsp:sp modelId="{3B99FE67-5195-441C-A565-FF12A6A49AB7}">
      <dsp:nvSpPr>
        <dsp:cNvPr id="0" name=""/>
        <dsp:cNvSpPr/>
      </dsp:nvSpPr>
      <dsp:spPr>
        <a:xfrm>
          <a:off x="0" y="4763480"/>
          <a:ext cx="7912100" cy="80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TW" altLang="en-US" sz="2800" kern="1200" dirty="0"/>
        </a:p>
      </dsp:txBody>
      <dsp:txXfrm>
        <a:off x="0" y="4763480"/>
        <a:ext cx="7912100" cy="805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1960-2D08-45DF-8032-CB4888BFECAB}">
      <dsp:nvSpPr>
        <dsp:cNvPr id="0" name=""/>
        <dsp:cNvSpPr/>
      </dsp:nvSpPr>
      <dsp:spPr>
        <a:xfrm>
          <a:off x="0" y="4731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Speech Signal Generation</a:t>
          </a:r>
          <a:endParaRPr lang="zh-TW" altLang="en-US" sz="2800" kern="1200" dirty="0"/>
        </a:p>
      </dsp:txBody>
      <dsp:txXfrm>
        <a:off x="32222" y="36953"/>
        <a:ext cx="7847656" cy="595618"/>
      </dsp:txXfrm>
    </dsp:sp>
    <dsp:sp modelId="{B708CFD9-A96F-4DE7-8E01-F2835461154C}">
      <dsp:nvSpPr>
        <dsp:cNvPr id="0" name=""/>
        <dsp:cNvSpPr/>
      </dsp:nvSpPr>
      <dsp:spPr>
        <a:xfrm>
          <a:off x="0" y="664793"/>
          <a:ext cx="7912100" cy="92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enhancement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 err="1"/>
            <a:t>Postfilter</a:t>
          </a:r>
          <a:r>
            <a:rPr lang="en-US" altLang="zh-TW" sz="2800" kern="1200" dirty="0"/>
            <a:t>, speech synthesis, voice conversion</a:t>
          </a:r>
          <a:endParaRPr lang="zh-TW" altLang="en-US" sz="2800" kern="1200" dirty="0"/>
        </a:p>
      </dsp:txBody>
      <dsp:txXfrm>
        <a:off x="0" y="664793"/>
        <a:ext cx="7912100" cy="926187"/>
      </dsp:txXfrm>
    </dsp:sp>
    <dsp:sp modelId="{27279EFF-C0F3-44DF-85D3-0521FEEB5806}">
      <dsp:nvSpPr>
        <dsp:cNvPr id="0" name=""/>
        <dsp:cNvSpPr/>
      </dsp:nvSpPr>
      <dsp:spPr>
        <a:xfrm>
          <a:off x="0" y="1590981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Speech Signal Recognition </a:t>
          </a:r>
          <a:endParaRPr lang="zh-TW" altLang="en-US" sz="2800" kern="1200" dirty="0"/>
        </a:p>
      </dsp:txBody>
      <dsp:txXfrm>
        <a:off x="32222" y="1623203"/>
        <a:ext cx="7847656" cy="595618"/>
      </dsp:txXfrm>
    </dsp:sp>
    <dsp:sp modelId="{689CFBF4-12AB-44C2-A6A6-57606180E3F2}">
      <dsp:nvSpPr>
        <dsp:cNvPr id="0" name=""/>
        <dsp:cNvSpPr/>
      </dsp:nvSpPr>
      <dsp:spPr>
        <a:xfrm>
          <a:off x="0" y="2251043"/>
          <a:ext cx="7912100" cy="185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recognition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Speaker recognition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emotion recognition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Lip reading  </a:t>
          </a:r>
          <a:endParaRPr lang="zh-TW" altLang="en-US" sz="2800" kern="1200" dirty="0"/>
        </a:p>
      </dsp:txBody>
      <dsp:txXfrm>
        <a:off x="0" y="2251043"/>
        <a:ext cx="7912100" cy="1852375"/>
      </dsp:txXfrm>
    </dsp:sp>
    <dsp:sp modelId="{B283B44F-351D-400A-BD35-C007AB632EA5}">
      <dsp:nvSpPr>
        <dsp:cNvPr id="0" name=""/>
        <dsp:cNvSpPr/>
      </dsp:nvSpPr>
      <dsp:spPr>
        <a:xfrm>
          <a:off x="0" y="4103418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Conclusion </a:t>
          </a:r>
          <a:endParaRPr lang="zh-TW" altLang="en-US" sz="2800" kern="1200" dirty="0"/>
        </a:p>
      </dsp:txBody>
      <dsp:txXfrm>
        <a:off x="32222" y="4135640"/>
        <a:ext cx="7847656" cy="595618"/>
      </dsp:txXfrm>
    </dsp:sp>
    <dsp:sp modelId="{3B99FE67-5195-441C-A565-FF12A6A49AB7}">
      <dsp:nvSpPr>
        <dsp:cNvPr id="0" name=""/>
        <dsp:cNvSpPr/>
      </dsp:nvSpPr>
      <dsp:spPr>
        <a:xfrm>
          <a:off x="0" y="4763480"/>
          <a:ext cx="7912100" cy="80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TW" altLang="en-US" sz="2800" kern="1200" dirty="0"/>
        </a:p>
      </dsp:txBody>
      <dsp:txXfrm>
        <a:off x="0" y="4763480"/>
        <a:ext cx="7912100" cy="805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1960-2D08-45DF-8032-CB4888BFECAB}">
      <dsp:nvSpPr>
        <dsp:cNvPr id="0" name=""/>
        <dsp:cNvSpPr/>
      </dsp:nvSpPr>
      <dsp:spPr>
        <a:xfrm>
          <a:off x="0" y="4731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Speech Signal Generation</a:t>
          </a:r>
          <a:endParaRPr lang="zh-TW" altLang="en-US" sz="2800" kern="1200" dirty="0"/>
        </a:p>
      </dsp:txBody>
      <dsp:txXfrm>
        <a:off x="32222" y="36953"/>
        <a:ext cx="7847656" cy="595618"/>
      </dsp:txXfrm>
    </dsp:sp>
    <dsp:sp modelId="{B708CFD9-A96F-4DE7-8E01-F2835461154C}">
      <dsp:nvSpPr>
        <dsp:cNvPr id="0" name=""/>
        <dsp:cNvSpPr/>
      </dsp:nvSpPr>
      <dsp:spPr>
        <a:xfrm>
          <a:off x="0" y="664793"/>
          <a:ext cx="7912100" cy="92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enhancement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 err="1"/>
            <a:t>Postfilter</a:t>
          </a:r>
          <a:r>
            <a:rPr lang="en-US" altLang="zh-TW" sz="2800" kern="1200" dirty="0"/>
            <a:t>, speech synthesis, voice conversion</a:t>
          </a:r>
          <a:endParaRPr lang="zh-TW" altLang="en-US" sz="2800" kern="1200" dirty="0"/>
        </a:p>
      </dsp:txBody>
      <dsp:txXfrm>
        <a:off x="0" y="664793"/>
        <a:ext cx="7912100" cy="926187"/>
      </dsp:txXfrm>
    </dsp:sp>
    <dsp:sp modelId="{27279EFF-C0F3-44DF-85D3-0521FEEB5806}">
      <dsp:nvSpPr>
        <dsp:cNvPr id="0" name=""/>
        <dsp:cNvSpPr/>
      </dsp:nvSpPr>
      <dsp:spPr>
        <a:xfrm>
          <a:off x="0" y="1590981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Speech Signal Recognition </a:t>
          </a:r>
          <a:endParaRPr lang="zh-TW" altLang="en-US" sz="2800" kern="1200" dirty="0"/>
        </a:p>
      </dsp:txBody>
      <dsp:txXfrm>
        <a:off x="32222" y="1623203"/>
        <a:ext cx="7847656" cy="595618"/>
      </dsp:txXfrm>
    </dsp:sp>
    <dsp:sp modelId="{689CFBF4-12AB-44C2-A6A6-57606180E3F2}">
      <dsp:nvSpPr>
        <dsp:cNvPr id="0" name=""/>
        <dsp:cNvSpPr/>
      </dsp:nvSpPr>
      <dsp:spPr>
        <a:xfrm>
          <a:off x="0" y="2251043"/>
          <a:ext cx="7912100" cy="185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recognition 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Speaker recognition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Speech emotion recognition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Lip reading  </a:t>
          </a:r>
          <a:endParaRPr lang="zh-TW" altLang="en-US" sz="2800" kern="1200" dirty="0"/>
        </a:p>
      </dsp:txBody>
      <dsp:txXfrm>
        <a:off x="0" y="2251043"/>
        <a:ext cx="7912100" cy="1852375"/>
      </dsp:txXfrm>
    </dsp:sp>
    <dsp:sp modelId="{B283B44F-351D-400A-BD35-C007AB632EA5}">
      <dsp:nvSpPr>
        <dsp:cNvPr id="0" name=""/>
        <dsp:cNvSpPr/>
      </dsp:nvSpPr>
      <dsp:spPr>
        <a:xfrm>
          <a:off x="0" y="4103418"/>
          <a:ext cx="7912100" cy="660062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Conclusion </a:t>
          </a:r>
          <a:endParaRPr lang="zh-TW" altLang="en-US" sz="2800" kern="1200" dirty="0"/>
        </a:p>
      </dsp:txBody>
      <dsp:txXfrm>
        <a:off x="32222" y="4135640"/>
        <a:ext cx="7847656" cy="595618"/>
      </dsp:txXfrm>
    </dsp:sp>
    <dsp:sp modelId="{3B99FE67-5195-441C-A565-FF12A6A49AB7}">
      <dsp:nvSpPr>
        <dsp:cNvPr id="0" name=""/>
        <dsp:cNvSpPr/>
      </dsp:nvSpPr>
      <dsp:spPr>
        <a:xfrm>
          <a:off x="0" y="4763480"/>
          <a:ext cx="7912100" cy="80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TW" altLang="en-US" sz="2800" kern="1200" dirty="0"/>
        </a:p>
      </dsp:txBody>
      <dsp:txXfrm>
        <a:off x="0" y="4763480"/>
        <a:ext cx="7912100" cy="80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E878-0FD5-4E5E-BDB8-8FEA1A0F1896}" type="datetimeFigureOut">
              <a:rPr lang="zh-TW" altLang="en-US" smtClean="0"/>
              <a:t>2018/6/5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5611-6D38-444D-A832-F3C43C53E6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79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Hi I</a:t>
            </a:r>
            <a:r>
              <a:rPr lang="en-US" altLang="zh-TW" sz="1200" baseline="0" dirty="0"/>
              <a:t> am Yu </a:t>
            </a:r>
            <a:r>
              <a:rPr lang="en-US" altLang="zh-TW" sz="1200" baseline="0" dirty="0" err="1"/>
              <a:t>Tsao</a:t>
            </a:r>
            <a:r>
              <a:rPr lang="en-US" altLang="zh-TW" sz="1200" baseline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aseline="0" dirty="0"/>
              <a:t>I am going to present the second part of this tutorial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aseline="0" dirty="0"/>
              <a:t>GAN for speech signal processing 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Q: </a:t>
            </a:r>
            <a:r>
              <a:rPr lang="zh-TW" altLang="en-US" dirty="0"/>
              <a:t>可以做得很好</a:t>
            </a:r>
            <a:r>
              <a:rPr lang="en-US" altLang="zh-TW" dirty="0"/>
              <a:t>?</a:t>
            </a:r>
            <a:r>
              <a:rPr lang="zh-TW" altLang="en-US" dirty="0"/>
              <a:t> 為什麼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Q:</a:t>
            </a:r>
            <a:r>
              <a:rPr lang="zh-TW" altLang="en-US" dirty="0"/>
              <a:t> </a:t>
            </a:r>
            <a:r>
              <a:rPr lang="en-US" altLang="zh-TW" dirty="0"/>
              <a:t>VAE</a:t>
            </a:r>
            <a:r>
              <a:rPr lang="zh-TW" altLang="en-US" dirty="0"/>
              <a:t> 為何不好</a:t>
            </a:r>
            <a:r>
              <a:rPr lang="en-US" altLang="zh-TW" dirty="0"/>
              <a:t>?</a:t>
            </a:r>
          </a:p>
          <a:p>
            <a:r>
              <a:rPr lang="en-US" altLang="zh-TW" dirty="0"/>
              <a:t>Q:</a:t>
            </a:r>
            <a:r>
              <a:rPr lang="zh-TW" altLang="en-US" dirty="0"/>
              <a:t> </a:t>
            </a:r>
            <a:r>
              <a:rPr lang="en-US" altLang="zh-TW" dirty="0"/>
              <a:t>unroll GAN</a:t>
            </a:r>
            <a:r>
              <a:rPr lang="zh-TW" altLang="en-US" dirty="0"/>
              <a:t>有用嗎？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5611-6D38-444D-A832-F3C43C53E63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610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authors first compare the speech spectrograms</a:t>
            </a:r>
            <a:r>
              <a:rPr lang="zh-TW" altLang="en-US" baseline="0" dirty="0"/>
              <a:t> </a:t>
            </a:r>
            <a:r>
              <a:rPr lang="en-US" altLang="zh-TW" baseline="0" dirty="0"/>
              <a:t>of five systems </a:t>
            </a:r>
            <a:endParaRPr lang="en-US" altLang="zh-TW" dirty="0"/>
          </a:p>
          <a:p>
            <a:r>
              <a:rPr lang="en-US" altLang="zh-TW" dirty="0"/>
              <a:t>This</a:t>
            </a:r>
            <a:r>
              <a:rPr lang="en-US" altLang="zh-TW" baseline="0" dirty="0"/>
              <a:t> one is the noisy speech spectrogram, this is the clean speech spectrogram </a:t>
            </a:r>
          </a:p>
          <a:p>
            <a:r>
              <a:rPr lang="en-US" altLang="zh-TW" baseline="0" dirty="0"/>
              <a:t>This is the speech spectrogram of Pox2pix </a:t>
            </a:r>
          </a:p>
          <a:p>
            <a:r>
              <a:rPr lang="en-US" altLang="zh-TW" baseline="0" dirty="0"/>
              <a:t>This is the speech spectrogram of DNN</a:t>
            </a:r>
          </a:p>
          <a:p>
            <a:r>
              <a:rPr lang="en-US" altLang="zh-TW" baseline="0" dirty="0"/>
              <a:t>This is the speech spectrogram of MMSE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From the results, we can see that the </a:t>
            </a:r>
            <a:r>
              <a:rPr lang="en-US" altLang="zh-TW" sz="1200" dirty="0"/>
              <a:t>Pix2Pix</a:t>
            </a:r>
            <a:r>
              <a:rPr lang="zh-TW" altLang="en-US" sz="1200" dirty="0"/>
              <a:t> </a:t>
            </a:r>
            <a:r>
              <a:rPr lang="en-US" altLang="zh-TW" sz="1200" dirty="0"/>
              <a:t>outperforms STAT-MMSE and is competitive to DNN SE.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800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baseline="0" dirty="0"/>
              <a:t>authors also compares the speech signals using </a:t>
            </a:r>
            <a:r>
              <a:rPr lang="en-US" altLang="zh-TW" dirty="0"/>
              <a:t>STOI and PESQ scores</a:t>
            </a:r>
          </a:p>
          <a:p>
            <a:r>
              <a:rPr lang="en-US" altLang="zh-TW" dirty="0"/>
              <a:t>A higher STOI score means better speech intelligibility</a:t>
            </a:r>
            <a:r>
              <a:rPr lang="en-US" altLang="zh-TW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A higher PESQ score means better speech quality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The blue box is the NG-pix2pix approach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By comparing the original noisy signals without speech enhancement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We can see that the  NG-pix2pix approach outperforms noisy signals without speech enhancement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Also, the  NG-pix2pix approach outperforms STAT-MMSE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Finally, we noted that the  NG-pix2pix approach is comparable to DNN-based speech enhancement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The paper also adopts the denoising approach as the front-end process for a speaker verification task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The results are reported in equal error rate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A lower EER means better verification performance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The verification results are similar to the objective results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The Pix2Pix approach is better than original noisy speech and STAT-MMSE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While is comparable to DNN approach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EER scores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619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 the ICASP</a:t>
            </a:r>
            <a:r>
              <a:rPr lang="en-US" altLang="zh-TW" baseline="0" dirty="0"/>
              <a:t> this year, a FSEGAN speech enhancement approach has been proposed </a:t>
            </a:r>
            <a:endParaRPr lang="en-US" altLang="zh-TW" dirty="0"/>
          </a:p>
          <a:p>
            <a:r>
              <a:rPr lang="zh-TW" altLang="en-US" dirty="0"/>
              <a:t>Ｔ</a:t>
            </a:r>
            <a:r>
              <a:rPr lang="en-US" altLang="zh-TW" dirty="0"/>
              <a:t>he system is very similar to the </a:t>
            </a:r>
            <a:r>
              <a:rPr lang="en-US" altLang="zh-TW" baseline="0" dirty="0"/>
              <a:t>pix2pix approach </a:t>
            </a:r>
          </a:p>
          <a:p>
            <a:r>
              <a:rPr lang="en-US" altLang="zh-TW" baseline="0" dirty="0"/>
              <a:t>While they use this system as a front-end for noise robust ASR task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025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authors compared the results of using L1 and</a:t>
            </a:r>
            <a:r>
              <a:rPr lang="en-US" altLang="zh-TW" baseline="0" dirty="0"/>
              <a:t> GAN for the objective function</a:t>
            </a:r>
          </a:p>
          <a:p>
            <a:r>
              <a:rPr lang="en-US" altLang="zh-TW" baseline="0" dirty="0"/>
              <a:t>This is noisy speech spectrogram, clean speech spectrogram, L1 and GAN enhanced speech spectrogram  </a:t>
            </a:r>
          </a:p>
          <a:p>
            <a:r>
              <a:rPr lang="en-US" altLang="zh-TW" baseline="0" dirty="0"/>
              <a:t>From these four spectrograms, we can see that the proposed FSEGAN generates similar spectrogram to clean speech spectrogram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335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Table</a:t>
            </a:r>
            <a:r>
              <a:rPr lang="en-US" altLang="zh-TW" baseline="0" dirty="0"/>
              <a:t> 5 shows the recognition results of using SEGAN and FSEGAN as the front-end</a:t>
            </a:r>
          </a:p>
          <a:p>
            <a:r>
              <a:rPr lang="en-US" altLang="zh-TW" baseline="0" dirty="0"/>
              <a:t>The authors also use SEGAN and FSEGAN to process the training data</a:t>
            </a:r>
          </a:p>
          <a:p>
            <a:r>
              <a:rPr lang="en-US" altLang="zh-TW" baseline="0" dirty="0"/>
              <a:t>and the processed speech data are used to retrain the acoustic models</a:t>
            </a:r>
          </a:p>
          <a:p>
            <a:r>
              <a:rPr lang="en-US" altLang="zh-TW" baseline="0" dirty="0"/>
              <a:t>The results of retrained acoustic models are listed in Table 6</a:t>
            </a:r>
          </a:p>
          <a:p>
            <a:r>
              <a:rPr lang="en-US" altLang="zh-TW" baseline="0" dirty="0"/>
              <a:t>From the results in Table 6, we can see that </a:t>
            </a:r>
            <a:r>
              <a:rPr lang="en-US" altLang="zh-TW" sz="1200" dirty="0"/>
              <a:t>Hybrid Retraining with FSEGAN outperforms Baseline</a:t>
            </a:r>
          </a:p>
          <a:p>
            <a:r>
              <a:rPr lang="en-US" altLang="zh-TW" sz="1200" baseline="0" dirty="0"/>
              <a:t>However </a:t>
            </a:r>
            <a:r>
              <a:rPr lang="en-US" altLang="zh-TW" sz="1200" dirty="0"/>
              <a:t>L1–based retraining outperforms FSEGAN–based retraining</a:t>
            </a:r>
            <a:endParaRPr lang="en-US" altLang="zh-TW" baseline="0" dirty="0"/>
          </a:p>
          <a:p>
            <a:endParaRPr lang="en-US" altLang="zh-TW" baseline="0" dirty="0"/>
          </a:p>
          <a:p>
            <a:r>
              <a:rPr lang="en-US" altLang="zh-TW" baseline="0" dirty="0"/>
              <a:t>So the conclusion here is GAN for speech enhancement is good and can be used as a front-end for speech recognition and speaker recognition</a:t>
            </a:r>
          </a:p>
          <a:p>
            <a:r>
              <a:rPr lang="en-US" altLang="zh-TW" baseline="0" dirty="0"/>
              <a:t>However, it still has room for further improvement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807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/>
              <a:t>Another GAN-based mask estimation system is proposed </a:t>
            </a:r>
            <a:r>
              <a:rPr lang="en-US" altLang="zh-TW" dirty="0"/>
              <a:t>In</a:t>
            </a:r>
            <a:r>
              <a:rPr lang="en-US" altLang="zh-TW" baseline="0" dirty="0"/>
              <a:t> ASRU 2017, </a:t>
            </a:r>
          </a:p>
          <a:p>
            <a:r>
              <a:rPr lang="en-US" altLang="zh-TW" baseline="0" dirty="0"/>
              <a:t>The system has two discriminators, </a:t>
            </a:r>
          </a:p>
          <a:p>
            <a:r>
              <a:rPr lang="en-US" altLang="zh-TW" baseline="0" dirty="0"/>
              <a:t>one is to distinguish true noise and estimated noise </a:t>
            </a:r>
          </a:p>
          <a:p>
            <a:r>
              <a:rPr lang="en-US" altLang="zh-TW" baseline="0" dirty="0"/>
              <a:t>Another discriminator is to distinguish true speech and estimated speech </a:t>
            </a:r>
          </a:p>
          <a:p>
            <a:r>
              <a:rPr lang="en-US" altLang="zh-TW" baseline="0" dirty="0"/>
              <a:t>The objective function of the mask estimator is to generate the speech and noise</a:t>
            </a:r>
          </a:p>
          <a:p>
            <a:r>
              <a:rPr lang="en-US" altLang="zh-TW" baseline="0" dirty="0"/>
              <a:t>To cheat these two discriminators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Please note that, because these two Ds can be trained separately</a:t>
            </a:r>
          </a:p>
          <a:p>
            <a:r>
              <a:rPr lang="en-US" altLang="zh-TW" baseline="0" dirty="0"/>
              <a:t>This approach does not require paired training data 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802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</a:t>
            </a:r>
            <a:r>
              <a:rPr lang="en-US" altLang="zh-TW" baseline="0" dirty="0"/>
              <a:t> slide shows th</a:t>
            </a:r>
            <a:r>
              <a:rPr lang="en-US" altLang="zh-TW" dirty="0"/>
              <a:t>e spectrograms of speech</a:t>
            </a:r>
            <a:r>
              <a:rPr lang="en-US" altLang="zh-TW" baseline="0" dirty="0"/>
              <a:t> mask and noise mask </a:t>
            </a:r>
            <a:endParaRPr lang="en-US" altLang="zh-TW" dirty="0"/>
          </a:p>
          <a:p>
            <a:r>
              <a:rPr lang="en-US" altLang="zh-TW" baseline="0" dirty="0"/>
              <a:t>These two spectrograms are the spectrograms for the speech mask</a:t>
            </a:r>
          </a:p>
          <a:p>
            <a:r>
              <a:rPr lang="en-US" altLang="zh-TW" baseline="0" dirty="0"/>
              <a:t>And these two spectrograms are the spectrograms for the noise mask </a:t>
            </a:r>
          </a:p>
          <a:p>
            <a:r>
              <a:rPr lang="en-US" altLang="zh-TW" baseline="0" dirty="0"/>
              <a:t>The top two spectrograms are estimated by supervised data</a:t>
            </a:r>
          </a:p>
          <a:p>
            <a:r>
              <a:rPr lang="en-US" altLang="zh-TW" baseline="0" dirty="0"/>
              <a:t>That means during training, the true clean speech and true noise were given to train the mask generator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From the results of these four spectrograms, </a:t>
            </a:r>
          </a:p>
          <a:p>
            <a:r>
              <a:rPr lang="en-US" altLang="zh-TW" baseline="0" dirty="0"/>
              <a:t>we can note that the proposed adversarial training can effectively capture speech and noise signals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However, the authors did not directly use the estimated speech signal for speech recognition </a:t>
            </a:r>
          </a:p>
          <a:p>
            <a:r>
              <a:rPr lang="en-US" altLang="zh-TW" baseline="0" dirty="0"/>
              <a:t>Instead, they use the estimated noise mask for a mask-based </a:t>
            </a:r>
            <a:r>
              <a:rPr lang="en-US" altLang="zh-TW" baseline="0" dirty="0" err="1"/>
              <a:t>beamformer</a:t>
            </a:r>
            <a:r>
              <a:rPr lang="en-US" altLang="zh-TW" baseline="0" dirty="0"/>
              <a:t> </a:t>
            </a:r>
          </a:p>
          <a:p>
            <a:endParaRPr lang="en-US" altLang="zh-TW" baseline="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869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estimated noise makes is used with</a:t>
            </a:r>
            <a:r>
              <a:rPr lang="en-US" altLang="zh-TW" baseline="0" dirty="0"/>
              <a:t> the MVDR </a:t>
            </a:r>
            <a:r>
              <a:rPr lang="en-US" altLang="zh-TW" baseline="0" dirty="0" err="1"/>
              <a:t>beamformer</a:t>
            </a:r>
            <a:r>
              <a:rPr lang="en-US" altLang="zh-TW" baseline="0" dirty="0"/>
              <a:t> </a:t>
            </a:r>
          </a:p>
          <a:p>
            <a:r>
              <a:rPr lang="en-US" altLang="zh-TW" baseline="0" dirty="0"/>
              <a:t>When we have multiple signal inputs y</a:t>
            </a:r>
          </a:p>
          <a:p>
            <a:r>
              <a:rPr lang="en-US" altLang="zh-TW" baseline="0" dirty="0"/>
              <a:t>We need to estimate a weight vector, which consists of </a:t>
            </a:r>
            <a:r>
              <a:rPr lang="en-US" altLang="zh-TW" baseline="0" dirty="0" err="1"/>
              <a:t>beamformer</a:t>
            </a:r>
            <a:r>
              <a:rPr lang="en-US" altLang="zh-TW" baseline="0" dirty="0"/>
              <a:t> coefficients </a:t>
            </a:r>
          </a:p>
          <a:p>
            <a:r>
              <a:rPr lang="en-US" altLang="zh-TW" baseline="0" dirty="0"/>
              <a:t>We use the MVDR to compute this coefficient vector </a:t>
            </a:r>
          </a:p>
          <a:p>
            <a:r>
              <a:rPr lang="en-US" altLang="zh-TW" baseline="0" dirty="0"/>
              <a:t>For the MVDR algorithm, we need to have the steering vector h</a:t>
            </a:r>
          </a:p>
          <a:p>
            <a:r>
              <a:rPr lang="en-US" altLang="zh-TW" baseline="0" dirty="0"/>
              <a:t>To compute h, we need to have the spatial covariance matrix </a:t>
            </a:r>
          </a:p>
          <a:p>
            <a:r>
              <a:rPr lang="en-US" altLang="zh-TW" baseline="0" dirty="0"/>
              <a:t>IT is not easy to directly compute the spatial covariance matrix, so the estimated mask is used here</a:t>
            </a:r>
          </a:p>
          <a:p>
            <a:r>
              <a:rPr lang="en-US" altLang="zh-TW" baseline="0" dirty="0"/>
              <a:t>Based on the estimated mask, we can compute this</a:t>
            </a:r>
          </a:p>
          <a:p>
            <a:r>
              <a:rPr lang="en-US" altLang="zh-TW" baseline="0" dirty="0"/>
              <a:t>Then, we can get spatial contrivance matrix of target signal </a:t>
            </a:r>
          </a:p>
          <a:p>
            <a:r>
              <a:rPr lang="en-US" altLang="zh-TW" baseline="0" dirty="0"/>
              <a:t>Then, we can compute h</a:t>
            </a:r>
          </a:p>
          <a:p>
            <a:r>
              <a:rPr lang="en-US" altLang="zh-TW" baseline="0" dirty="0"/>
              <a:t>And w </a:t>
            </a:r>
          </a:p>
          <a:p>
            <a:r>
              <a:rPr lang="en-US" altLang="zh-TW" baseline="0" dirty="0"/>
              <a:t>And finally, we can get the enhanced speech signal s </a:t>
            </a:r>
          </a:p>
          <a:p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877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</a:t>
            </a:r>
            <a:r>
              <a:rPr lang="en-US" altLang="zh-TW" baseline="0" dirty="0"/>
              <a:t> ASR results are listed here</a:t>
            </a:r>
          </a:p>
          <a:p>
            <a:r>
              <a:rPr lang="en-US" altLang="zh-TW" baseline="0" dirty="0"/>
              <a:t>Comparing with unprocessed signals, the proposed adversarial training approach yields significant recognition improvements</a:t>
            </a:r>
          </a:p>
          <a:p>
            <a:r>
              <a:rPr lang="en-US" altLang="zh-TW" baseline="0" dirty="0"/>
              <a:t>Comparing with the supervised version, when paired speech and noise are provided, the proposed method also gives comparable results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73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 is another GAN-based speech enhancement</a:t>
            </a:r>
            <a:r>
              <a:rPr lang="en-US" altLang="zh-TW" baseline="0" dirty="0"/>
              <a:t> system </a:t>
            </a:r>
          </a:p>
          <a:p>
            <a:r>
              <a:rPr lang="en-US" altLang="zh-TW" baseline="0" dirty="0"/>
              <a:t>The system is actually based on the cycle-GAN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For the top row, the clean speech is first converted to synthesized noisy speech</a:t>
            </a:r>
          </a:p>
          <a:p>
            <a:r>
              <a:rPr lang="en-US" altLang="zh-TW" baseline="0" dirty="0"/>
              <a:t>And then transformed back to the clean speech </a:t>
            </a:r>
          </a:p>
          <a:p>
            <a:r>
              <a:rPr lang="en-US" altLang="zh-TW" baseline="0" dirty="0"/>
              <a:t>For the bottom raw, the noisy speech is first converted to enhanced speech</a:t>
            </a:r>
          </a:p>
          <a:p>
            <a:r>
              <a:rPr lang="en-US" altLang="zh-TW" baseline="0" dirty="0"/>
              <a:t>And then transformed to the noisy speech</a:t>
            </a:r>
          </a:p>
          <a:p>
            <a:r>
              <a:rPr lang="en-US" altLang="zh-TW" baseline="0" dirty="0"/>
              <a:t>Then the consistency loss is applied to make sure these two and these two are as close as possible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Moreover, there are two mode discriminators, this aims to make the synthesized noisy speech to be close to the real noisy speech</a:t>
            </a:r>
          </a:p>
          <a:p>
            <a:r>
              <a:rPr lang="en-US" altLang="zh-TW" baseline="0" dirty="0"/>
              <a:t>And this is to make the enhanced speech to be close to the clean speech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From this system, we can use this enhanced speech as front-end processing for ASR</a:t>
            </a:r>
          </a:p>
          <a:p>
            <a:r>
              <a:rPr lang="en-US" altLang="zh-TW" baseline="0" dirty="0"/>
              <a:t>We can also use this synthesized noisy speech to adapt the acoustic models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9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2800" dirty="0"/>
              <a:t>This is the outline of the</a:t>
            </a:r>
            <a:r>
              <a:rPr lang="en-US" altLang="zh-TW" sz="2800" baseline="0" dirty="0"/>
              <a:t> part 2</a:t>
            </a:r>
          </a:p>
          <a:p>
            <a:pPr lvl="0"/>
            <a:r>
              <a:rPr lang="en-US" altLang="zh-TW" sz="2800" baseline="0" dirty="0"/>
              <a:t>First I am going to present GAN for speech signal processing </a:t>
            </a:r>
          </a:p>
          <a:p>
            <a:pPr lvl="0"/>
            <a:r>
              <a:rPr lang="en-US" altLang="zh-TW" sz="2800" baseline="0" dirty="0"/>
              <a:t>Then, I am going to present GAN for speech signal recognition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713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cycle-GAN based speech enhancement was tested on two ASR tasks </a:t>
                </a:r>
              </a:p>
              <a:p>
                <a:r>
                  <a:rPr lang="en-US" altLang="zh-TW" dirty="0"/>
                  <a:t>One is noise robustness </a:t>
                </a:r>
              </a:p>
              <a:p>
                <a:r>
                  <a:rPr lang="en-US" altLang="zh-TW" dirty="0"/>
                  <a:t>The other is speaker style adaptation 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From</a:t>
                </a:r>
                <a:r>
                  <a:rPr lang="en-US" altLang="zh-TW" baseline="0" dirty="0"/>
                  <a:t> the results, we can note that 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TW" baseline="0" dirty="0"/>
                  <a:t> feature transformation can improve recognition results for both noisy and style adaptation ASR tasks</a:t>
                </a:r>
              </a:p>
              <a:p>
                <a:r>
                  <a:rPr lang="en-US" altLang="zh-TW" baseline="0" dirty="0"/>
                  <a:t>We also noted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1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baseline="0" dirty="0"/>
                  <a:t> can be used for model adaptation to improve ASR results in noisy conditions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cycle-GAN based speech enhancement was tested on two ASR tasks </a:t>
                </a:r>
              </a:p>
              <a:p>
                <a:r>
                  <a:rPr lang="en-US" altLang="zh-TW" dirty="0" smtClean="0"/>
                  <a:t>One is noise robustness </a:t>
                </a:r>
              </a:p>
              <a:p>
                <a:r>
                  <a:rPr lang="en-US" altLang="zh-TW" dirty="0" smtClean="0"/>
                  <a:t>The other is speaker style adaptation </a:t>
                </a:r>
              </a:p>
              <a:p>
                <a:r>
                  <a:rPr lang="en-US" altLang="zh-TW" dirty="0" smtClean="0"/>
                  <a:t>From</a:t>
                </a:r>
                <a:r>
                  <a:rPr lang="en-US" altLang="zh-TW" baseline="0" dirty="0" smtClean="0"/>
                  <a:t> the results, we can note that </a:t>
                </a:r>
                <a:r>
                  <a:rPr lang="en-US" altLang="zh-TW" sz="1200" dirty="0" smtClean="0"/>
                  <a:t>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𝐺_(𝑇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→𝑆)</a:t>
                </a:r>
                <a:r>
                  <a:rPr lang="en-US" altLang="zh-TW" baseline="0" dirty="0" smtClean="0"/>
                  <a:t> feature transformation can improve recognition results for both noisy and accented ASR</a:t>
                </a:r>
              </a:p>
              <a:p>
                <a:r>
                  <a:rPr lang="en-US" altLang="zh-TW" baseline="0" dirty="0" smtClean="0"/>
                  <a:t>We also noted that 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𝐺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_(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𝑆</a:t>
                </a:r>
                <a:r>
                  <a:rPr lang="en-US" altLang="zh-TW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→𝑇</a:t>
                </a:r>
                <a:r>
                  <a:rPr lang="en-US" altLang="zh-TW" sz="120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altLang="zh-TW" baseline="0" dirty="0" smtClean="0"/>
                  <a:t> can be used for model adaptation to improve ASR results in noisy conditions 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825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2800" dirty="0"/>
              <a:t>Next, I</a:t>
            </a:r>
            <a:r>
              <a:rPr lang="en-US" altLang="zh-TW" sz="2800" baseline="0" dirty="0"/>
              <a:t> am going to present GAN for </a:t>
            </a:r>
            <a:r>
              <a:rPr lang="en-US" altLang="zh-TW" sz="2800" baseline="0" dirty="0" err="1"/>
              <a:t>postfilter</a:t>
            </a:r>
            <a:r>
              <a:rPr lang="en-US" altLang="zh-TW" sz="2800" baseline="0" dirty="0"/>
              <a:t>, speech synthesis, and voice conversion </a:t>
            </a:r>
          </a:p>
          <a:p>
            <a:pPr lvl="0"/>
            <a:r>
              <a:rPr lang="en-US" altLang="zh-TW" sz="2800" baseline="0" dirty="0"/>
              <a:t>Again the conditional GAN and Cycle-GAN are widely used for these tasks 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539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First,</a:t>
            </a:r>
            <a:r>
              <a:rPr lang="en-US" altLang="zh-TW" baseline="0" dirty="0"/>
              <a:t> let me briefly introduce the post-filter task</a:t>
            </a:r>
          </a:p>
          <a:p>
            <a:r>
              <a:rPr lang="en-US" altLang="zh-TW" baseline="0" dirty="0"/>
              <a:t>The post-filter task uses a mapping function, G, to convert synthesized speech to the one that is similar to natural speech</a:t>
            </a:r>
          </a:p>
          <a:p>
            <a:r>
              <a:rPr lang="en-US" altLang="zh-TW" baseline="0" dirty="0"/>
              <a:t>An objective function is used to judge the difference of generated speech and natural speech </a:t>
            </a:r>
          </a:p>
          <a:p>
            <a:r>
              <a:rPr lang="en-US" altLang="zh-TW" baseline="0" dirty="0"/>
              <a:t>In the past, many algorithms have been used to design the mapping function </a:t>
            </a:r>
          </a:p>
          <a:p>
            <a:r>
              <a:rPr lang="en-US" altLang="zh-TW" baseline="0" dirty="0"/>
              <a:t>Similar to speech enhancement, GAN is also used as an objective function to compute the parameters of the mapping function, 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999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 plot is a</a:t>
            </a:r>
            <a:r>
              <a:rPr lang="en-US" altLang="zh-TW" baseline="0" dirty="0"/>
              <a:t> </a:t>
            </a:r>
            <a:r>
              <a:rPr lang="en-US" altLang="zh-TW" sz="1200" dirty="0">
                <a:solidFill>
                  <a:srgbClr val="0000FF"/>
                </a:solidFill>
              </a:rPr>
              <a:t>GAN-based post-filter</a:t>
            </a:r>
            <a:r>
              <a:rPr lang="en-US" altLang="zh-TW" sz="1200" baseline="0" dirty="0">
                <a:solidFill>
                  <a:srgbClr val="0000FF"/>
                </a:solidFill>
              </a:rPr>
              <a:t> system</a:t>
            </a:r>
            <a:endParaRPr lang="en-US" altLang="zh-TW" sz="1200" dirty="0">
              <a:solidFill>
                <a:srgbClr val="0000FF"/>
              </a:solidFill>
            </a:endParaRPr>
          </a:p>
          <a:p>
            <a:r>
              <a:rPr lang="en-US" altLang="zh-TW" sz="1200" dirty="0">
                <a:solidFill>
                  <a:srgbClr val="0000FF"/>
                </a:solidFill>
              </a:rPr>
              <a:t>The input</a:t>
            </a:r>
            <a:r>
              <a:rPr lang="en-US" altLang="zh-TW" sz="1200" baseline="0" dirty="0">
                <a:solidFill>
                  <a:srgbClr val="0000FF"/>
                </a:solidFill>
              </a:rPr>
              <a:t> of the mapping function, G, is the synthesized speech,</a:t>
            </a:r>
            <a:endParaRPr lang="en-US" altLang="zh-TW" sz="1200" baseline="0" dirty="0">
              <a:solidFill>
                <a:schemeClr val="tx1"/>
              </a:solidFill>
            </a:endParaRPr>
          </a:p>
          <a:p>
            <a:r>
              <a:rPr lang="en-US" altLang="zh-TW" sz="1200" baseline="0" dirty="0">
                <a:solidFill>
                  <a:schemeClr val="tx1"/>
                </a:solidFill>
              </a:rPr>
              <a:t>The output is the generated speech </a:t>
            </a:r>
          </a:p>
          <a:p>
            <a:r>
              <a:rPr lang="en-US" altLang="zh-TW" sz="1200" baseline="0" dirty="0">
                <a:solidFill>
                  <a:schemeClr val="tx1"/>
                </a:solidFill>
              </a:rPr>
              <a:t>The discriminator is trained with the aim to distinguish the generated and natural spectral features</a:t>
            </a:r>
          </a:p>
          <a:p>
            <a:r>
              <a:rPr lang="en-US" altLang="zh-TW" sz="1200" baseline="0" dirty="0">
                <a:solidFill>
                  <a:schemeClr val="tx1"/>
                </a:solidFill>
              </a:rPr>
              <a:t>In here, they used the low-resolution feature: </a:t>
            </a:r>
            <a:r>
              <a:rPr lang="en-US" altLang="zh-TW" sz="1200" baseline="0" dirty="0" err="1">
                <a:solidFill>
                  <a:schemeClr val="tx1"/>
                </a:solidFill>
              </a:rPr>
              <a:t>mel</a:t>
            </a:r>
            <a:r>
              <a:rPr lang="en-US" altLang="zh-TW" sz="1200" baseline="0" dirty="0">
                <a:solidFill>
                  <a:schemeClr val="tx1"/>
                </a:solidFill>
              </a:rPr>
              <a:t> </a:t>
            </a:r>
            <a:r>
              <a:rPr lang="en-US" altLang="zh-TW" sz="1200" baseline="0" dirty="0" err="1">
                <a:solidFill>
                  <a:schemeClr val="tx1"/>
                </a:solidFill>
              </a:rPr>
              <a:t>cepstral</a:t>
            </a:r>
            <a:r>
              <a:rPr lang="en-US" altLang="zh-TW" sz="1200" baseline="0" dirty="0">
                <a:solidFill>
                  <a:schemeClr val="tx1"/>
                </a:solidFill>
              </a:rPr>
              <a:t> coefficients </a:t>
            </a:r>
          </a:p>
          <a:p>
            <a:r>
              <a:rPr lang="en-US" altLang="zh-TW" sz="1200" baseline="0" dirty="0">
                <a:solidFill>
                  <a:schemeClr val="tx1"/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Traditional MSE-based objective function suffers over-smoothing problem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Based on GAN, the naturalness of the generated speech can be further improved </a:t>
            </a:r>
            <a:endParaRPr lang="en-US" altLang="zh-TW" sz="1200" baseline="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411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</a:t>
            </a:r>
            <a:r>
              <a:rPr lang="en-US" altLang="zh-TW" baseline="0" dirty="0"/>
              <a:t> authors listed the spectrograms of natural speech and several well-known post-filter approaches </a:t>
            </a:r>
          </a:p>
          <a:p>
            <a:r>
              <a:rPr lang="en-US" altLang="zh-TW" baseline="0" dirty="0"/>
              <a:t>The result of GAN is shown here</a:t>
            </a:r>
          </a:p>
          <a:p>
            <a:r>
              <a:rPr lang="en-US" altLang="zh-TW" baseline="0" dirty="0"/>
              <a:t>From the spectrograms, we can note that GAN </a:t>
            </a:r>
            <a:r>
              <a:rPr lang="en-US" altLang="zh-TW" sz="1200" dirty="0"/>
              <a:t>generates spectral texture similar to the natural one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26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</a:t>
            </a:r>
            <a:r>
              <a:rPr lang="en-US" altLang="zh-TW" baseline="0" dirty="0"/>
              <a:t> objective evaluations in terms of </a:t>
            </a:r>
            <a:r>
              <a:rPr lang="en-US" altLang="zh-TW" dirty="0"/>
              <a:t>Feature trajectory and modulation spectrum</a:t>
            </a:r>
            <a:r>
              <a:rPr lang="zh-TW" altLang="en-US" baseline="0" dirty="0"/>
              <a:t> </a:t>
            </a:r>
            <a:endParaRPr lang="en-US" altLang="zh-TW" baseline="0" dirty="0"/>
          </a:p>
          <a:p>
            <a:r>
              <a:rPr lang="en-US" altLang="zh-TW" baseline="0" dirty="0"/>
              <a:t>Here, the authors proposed an improved version of GAN-based post-filter, </a:t>
            </a:r>
            <a:r>
              <a:rPr lang="en-US" altLang="zh-TW" baseline="0" dirty="0" err="1"/>
              <a:t>GANv</a:t>
            </a:r>
            <a:endParaRPr lang="en-US" altLang="zh-TW" baseline="0" dirty="0"/>
          </a:p>
          <a:p>
            <a:r>
              <a:rPr lang="en-US" altLang="zh-TW" baseline="0" dirty="0"/>
              <a:t>Where the GAN-based post-filter is only applied in voice segments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The objective results show that </a:t>
            </a:r>
            <a:endParaRPr lang="en-US" altLang="zh-TW" dirty="0"/>
          </a:p>
          <a:p>
            <a:r>
              <a:rPr lang="en-US" altLang="zh-TW" dirty="0"/>
              <a:t>Both GAN</a:t>
            </a:r>
            <a:r>
              <a:rPr lang="en-US" altLang="zh-TW" baseline="0" dirty="0"/>
              <a:t> and </a:t>
            </a:r>
            <a:r>
              <a:rPr lang="en-US" altLang="zh-TW" baseline="0" dirty="0" err="1"/>
              <a:t>GANv</a:t>
            </a:r>
            <a:r>
              <a:rPr lang="en-US" altLang="zh-TW" baseline="0" dirty="0"/>
              <a:t> always outperform conventional approaches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894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They have also conducted</a:t>
            </a:r>
            <a:r>
              <a:rPr lang="en-US" altLang="zh-TW" baseline="0" dirty="0"/>
              <a:t> subjective listening tests </a:t>
            </a:r>
          </a:p>
          <a:p>
            <a:r>
              <a:rPr lang="en-US" altLang="zh-TW" baseline="0" dirty="0"/>
              <a:t>The results show that </a:t>
            </a:r>
          </a:p>
          <a:p>
            <a:r>
              <a:rPr lang="en-US" altLang="zh-TW" baseline="0" dirty="0"/>
              <a:t>GAN clearly outperforms synthesized speech </a:t>
            </a:r>
          </a:p>
          <a:p>
            <a:r>
              <a:rPr lang="en-US" altLang="zh-TW" baseline="0" dirty="0"/>
              <a:t>And </a:t>
            </a:r>
            <a:r>
              <a:rPr lang="en-US" altLang="zh-TW" baseline="0" dirty="0" err="1"/>
              <a:t>GANv</a:t>
            </a:r>
            <a:r>
              <a:rPr lang="en-US" altLang="zh-TW" baseline="0" dirty="0"/>
              <a:t> provides further improvements over GAN</a:t>
            </a:r>
          </a:p>
          <a:p>
            <a:r>
              <a:rPr lang="en-US" altLang="zh-TW" baseline="0" dirty="0"/>
              <a:t>Moreover, </a:t>
            </a:r>
            <a:r>
              <a:rPr lang="en-US" altLang="zh-TW" baseline="0" dirty="0" err="1"/>
              <a:t>GANv</a:t>
            </a:r>
            <a:r>
              <a:rPr lang="en-US" altLang="zh-TW" baseline="0" dirty="0"/>
              <a:t> yields comparable scores to natural speech </a:t>
            </a:r>
          </a:p>
          <a:p>
            <a:endParaRPr lang="en-US" altLang="zh-TW" baseline="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1280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Later on the same group</a:t>
            </a:r>
            <a:r>
              <a:rPr lang="en-US" altLang="zh-TW" baseline="0" dirty="0"/>
              <a:t> has proposed another work</a:t>
            </a:r>
          </a:p>
          <a:p>
            <a:r>
              <a:rPr lang="en-US" altLang="zh-TW" dirty="0"/>
              <a:t>Before, the applied GAN-based post-filter on </a:t>
            </a:r>
            <a:r>
              <a:rPr lang="en-US" altLang="zh-TW" dirty="0" err="1"/>
              <a:t>mel</a:t>
            </a:r>
            <a:r>
              <a:rPr lang="en-US" altLang="zh-TW" dirty="0"/>
              <a:t> </a:t>
            </a:r>
            <a:r>
              <a:rPr lang="en-US" altLang="zh-TW" dirty="0" err="1"/>
              <a:t>cepstrum</a:t>
            </a:r>
            <a:r>
              <a:rPr lang="en-US" altLang="zh-TW" dirty="0"/>
              <a:t> coefficient</a:t>
            </a:r>
            <a:r>
              <a:rPr lang="en-US" altLang="zh-TW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In this work, the authors applied </a:t>
            </a:r>
            <a:r>
              <a:rPr lang="en-US" altLang="zh-TW" dirty="0"/>
              <a:t>GAN-based post-filter on STFT</a:t>
            </a:r>
            <a:r>
              <a:rPr lang="en-US" altLang="zh-TW" baseline="0" dirty="0"/>
              <a:t> </a:t>
            </a:r>
            <a:r>
              <a:rPr lang="en-US" altLang="zh-TW" baseline="0" dirty="0" err="1"/>
              <a:t>spectgroams</a:t>
            </a:r>
            <a:r>
              <a:rPr lang="en-US" altLang="zh-TW" baseline="0" dirty="0"/>
              <a:t> (which is the higher resolution feature)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In stead of working on every frequency bin, they first partition the </a:t>
            </a:r>
            <a:r>
              <a:rPr lang="en-US" altLang="zh-TW" baseline="0" dirty="0" err="1"/>
              <a:t>spectrgromas</a:t>
            </a:r>
            <a:r>
              <a:rPr lang="en-US" altLang="zh-TW" baseline="0" dirty="0"/>
              <a:t> into N </a:t>
            </a:r>
            <a:r>
              <a:rPr lang="en-US" altLang="zh-TW" baseline="0" dirty="0" err="1"/>
              <a:t>subbands</a:t>
            </a:r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The GAN-based post-filter is applied on each </a:t>
            </a:r>
            <a:r>
              <a:rPr lang="en-US" altLang="zh-TW" baseline="0" dirty="0" err="1"/>
              <a:t>subband</a:t>
            </a:r>
            <a:r>
              <a:rPr lang="en-US" altLang="zh-TW" baseline="0" dirty="0"/>
              <a:t> individually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Finally, these N bands are combined to reconstruct the output spectrogram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007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They used four </a:t>
            </a:r>
            <a:r>
              <a:rPr lang="en-US" altLang="zh-TW" dirty="0" err="1"/>
              <a:t>subbands</a:t>
            </a:r>
            <a:r>
              <a:rPr lang="en-US" altLang="zh-TW" dirty="0"/>
              <a:t> in their experiment </a:t>
            </a:r>
          </a:p>
          <a:p>
            <a:r>
              <a:rPr lang="en-US" altLang="zh-TW" dirty="0"/>
              <a:t>The</a:t>
            </a:r>
            <a:r>
              <a:rPr lang="en-US" altLang="zh-TW" baseline="0" dirty="0"/>
              <a:t> spectrograms of each sub-bands are listed in column one, two, three, and four </a:t>
            </a:r>
          </a:p>
          <a:p>
            <a:r>
              <a:rPr lang="en-US" altLang="zh-TW" baseline="0" dirty="0"/>
              <a:t>Corresponding to lower frequency region, middle frequency regions, and high frequency region </a:t>
            </a:r>
          </a:p>
          <a:p>
            <a:r>
              <a:rPr lang="en-US" altLang="zh-TW" dirty="0"/>
              <a:t>The final column is the combination</a:t>
            </a:r>
            <a:r>
              <a:rPr lang="en-US" altLang="zh-TW" baseline="0" dirty="0"/>
              <a:t> of these four </a:t>
            </a:r>
            <a:r>
              <a:rPr lang="en-US" altLang="zh-TW" baseline="0" dirty="0" err="1"/>
              <a:t>subbands</a:t>
            </a:r>
            <a:endParaRPr lang="en-US" altLang="zh-TW" baseline="0" dirty="0"/>
          </a:p>
          <a:p>
            <a:r>
              <a:rPr lang="en-US" altLang="zh-TW" baseline="0" dirty="0"/>
              <a:t>From the spectrogram comparison, we can note that GAN-based post-filter can generate spectral texture that is similar to the natural spectral texture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059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GAN</a:t>
            </a:r>
            <a:r>
              <a:rPr lang="en-US" altLang="zh-TW" baseline="0" dirty="0"/>
              <a:t> is also used to improve the speech synthesis system </a:t>
            </a:r>
          </a:p>
          <a:p>
            <a:r>
              <a:rPr lang="en-US" altLang="zh-TW" baseline="0" dirty="0"/>
              <a:t>In a speech synthesis system </a:t>
            </a:r>
          </a:p>
          <a:p>
            <a:r>
              <a:rPr lang="en-US" altLang="zh-TW" baseline="0" dirty="0"/>
              <a:t>The input is the linguist feature, and G generates speech parameters, such as </a:t>
            </a:r>
            <a:r>
              <a:rPr lang="en-US" altLang="zh-TW" baseline="0" dirty="0" err="1"/>
              <a:t>mel</a:t>
            </a:r>
            <a:r>
              <a:rPr lang="en-US" altLang="zh-TW" baseline="0" dirty="0"/>
              <a:t> </a:t>
            </a:r>
            <a:r>
              <a:rPr lang="en-US" altLang="zh-TW" baseline="0" dirty="0" err="1"/>
              <a:t>cepstral</a:t>
            </a:r>
            <a:r>
              <a:rPr lang="en-US" altLang="zh-TW" baseline="0" dirty="0"/>
              <a:t> </a:t>
            </a:r>
            <a:r>
              <a:rPr lang="en-US" altLang="zh-TW" baseline="0" dirty="0" err="1"/>
              <a:t>coefficeitns</a:t>
            </a:r>
            <a:r>
              <a:rPr lang="en-US" altLang="zh-TW" baseline="0" dirty="0"/>
              <a:t>, f0, duration, </a:t>
            </a:r>
          </a:p>
          <a:p>
            <a:r>
              <a:rPr lang="en-US" altLang="zh-TW" baseline="0" dirty="0"/>
              <a:t>Traditional speech synthesis system uses one objective function to compute the difference of generated speech parameters and the natural speech parameters </a:t>
            </a:r>
          </a:p>
          <a:p>
            <a:r>
              <a:rPr lang="en-US" altLang="zh-TW" baseline="0" dirty="0"/>
              <a:t>Minimum generation error and</a:t>
            </a:r>
            <a:r>
              <a:rPr lang="zh-TW" altLang="en-US" baseline="0" dirty="0"/>
              <a:t> </a:t>
            </a:r>
            <a:r>
              <a:rPr lang="en-US" altLang="zh-TW" baseline="0" dirty="0"/>
              <a:t>MSE are two common objective functions  </a:t>
            </a:r>
          </a:p>
          <a:p>
            <a:r>
              <a:rPr lang="zh-TW" altLang="en-US" baseline="0" dirty="0"/>
              <a:t>Ｂ</a:t>
            </a:r>
            <a:r>
              <a:rPr lang="en-US" altLang="zh-TW" baseline="0" dirty="0"/>
              <a:t>y optimizing the objective function, we can then update the parameters in the generator </a:t>
            </a:r>
          </a:p>
          <a:p>
            <a:endParaRPr lang="en-US" altLang="zh-TW" baseline="0" dirty="0"/>
          </a:p>
          <a:p>
            <a:r>
              <a:rPr lang="en-US" altLang="zh-TW" dirty="0"/>
              <a:t>Thi</a:t>
            </a:r>
            <a:r>
              <a:rPr lang="en-US" altLang="zh-TW" baseline="0" dirty="0"/>
              <a:t>s is a work combining a speech synthesis module with an </a:t>
            </a:r>
            <a:r>
              <a:rPr lang="en-US" altLang="zh-TW" dirty="0"/>
              <a:t>anti-spoofing verification module</a:t>
            </a:r>
          </a:p>
          <a:p>
            <a:r>
              <a:rPr lang="en-US" altLang="zh-TW" dirty="0"/>
              <a:t>So,</a:t>
            </a:r>
            <a:r>
              <a:rPr lang="en-US" altLang="zh-TW" baseline="0" dirty="0"/>
              <a:t> here we call it  the ASV approach 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This part is speech synthesis</a:t>
            </a:r>
          </a:p>
          <a:p>
            <a:r>
              <a:rPr lang="en-US" altLang="zh-TW" dirty="0"/>
              <a:t>The</a:t>
            </a:r>
            <a:r>
              <a:rPr lang="en-US" altLang="zh-TW" baseline="0" dirty="0"/>
              <a:t> input is linguist features and the output is the generated speech parameters </a:t>
            </a:r>
          </a:p>
          <a:p>
            <a:r>
              <a:rPr lang="en-US" altLang="zh-TW" baseline="0" dirty="0"/>
              <a:t>The objective function for the synthesis module is a combination of </a:t>
            </a:r>
            <a:r>
              <a:rPr lang="en-US" altLang="zh-TW" sz="1200" dirty="0"/>
              <a:t>Minimum generation error and this</a:t>
            </a:r>
            <a:r>
              <a:rPr lang="en-US" altLang="zh-TW" sz="1200" baseline="0" dirty="0"/>
              <a:t> term </a:t>
            </a:r>
          </a:p>
          <a:p>
            <a:r>
              <a:rPr lang="en-US" altLang="zh-TW" sz="1200" baseline="0" dirty="0"/>
              <a:t>Which forces the synthesizer to generate more natural speech to cheat the ASV module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This </a:t>
            </a:r>
            <a:r>
              <a:rPr lang="en-US" altLang="zh-TW" dirty="0"/>
              <a:t>anti-spoofing verification module is used to distinguish</a:t>
            </a:r>
            <a:r>
              <a:rPr lang="en-US" altLang="zh-TW" baseline="0" dirty="0"/>
              <a:t> </a:t>
            </a:r>
            <a:r>
              <a:rPr lang="en-US" altLang="zh-TW" dirty="0"/>
              <a:t>generated speech</a:t>
            </a:r>
            <a:r>
              <a:rPr lang="en-US" altLang="zh-TW" baseline="0" dirty="0"/>
              <a:t> parameters and natural speech parameters </a:t>
            </a:r>
          </a:p>
          <a:p>
            <a:r>
              <a:rPr lang="en-US" altLang="zh-TW" sz="1200" baseline="0" dirty="0"/>
              <a:t> The speech parameters here is the </a:t>
            </a:r>
            <a:r>
              <a:rPr lang="en-US" altLang="zh-TW" sz="1200" baseline="0" dirty="0" err="1"/>
              <a:t>mel</a:t>
            </a:r>
            <a:r>
              <a:rPr lang="en-US" altLang="zh-TW" sz="1200" baseline="0" dirty="0"/>
              <a:t> </a:t>
            </a:r>
            <a:r>
              <a:rPr lang="en-US" altLang="zh-TW" sz="1200" baseline="0" dirty="0" err="1"/>
              <a:t>cepstram</a:t>
            </a:r>
            <a:r>
              <a:rPr lang="en-US" altLang="zh-TW" sz="1200" baseline="0" dirty="0"/>
              <a:t> coefficient </a:t>
            </a:r>
          </a:p>
          <a:p>
            <a:endParaRPr lang="en-US" altLang="zh-TW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26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Speech signal generation is a regression task </a:t>
            </a:r>
          </a:p>
          <a:p>
            <a:r>
              <a:rPr lang="en-US" altLang="zh-TW" baseline="0" dirty="0"/>
              <a:t>The goal is to generate output speech that is close to the clean speech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In this tutorial, I am going to present some approaches that use conditional GAN and Cycle-GAN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Where GAN is used as a new objective function </a:t>
            </a:r>
          </a:p>
          <a:p>
            <a:r>
              <a:rPr lang="en-US" altLang="zh-TW" baseline="0" dirty="0"/>
              <a:t>Or, by GAN, we may not need paired training data</a:t>
            </a:r>
          </a:p>
          <a:p>
            <a:r>
              <a:rPr lang="en-US" altLang="zh-TW" baseline="0" dirty="0"/>
              <a:t>The conditional GAN and Cycle-GAN (that presented in Part-I) are used for this task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5273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authors show the results of both objective and subjective evaluations </a:t>
            </a:r>
          </a:p>
          <a:p>
            <a:r>
              <a:rPr lang="en-US" altLang="zh-TW" dirty="0"/>
              <a:t>For</a:t>
            </a:r>
            <a:r>
              <a:rPr lang="en-US" altLang="zh-TW" baseline="0" dirty="0"/>
              <a:t> the objective evaluation, they have compared the</a:t>
            </a:r>
            <a:r>
              <a:rPr lang="zh-TW" altLang="en-US" baseline="0" dirty="0"/>
              <a:t> </a:t>
            </a:r>
            <a:r>
              <a:rPr lang="en-US" altLang="zh-TW" baseline="0" dirty="0"/>
              <a:t>global variance of different features </a:t>
            </a:r>
          </a:p>
          <a:p>
            <a:r>
              <a:rPr lang="en-US" altLang="zh-TW" baseline="0" dirty="0"/>
              <a:t>The results show that the proposed ASV approach outperforms the MGE approach </a:t>
            </a:r>
          </a:p>
          <a:p>
            <a:r>
              <a:rPr lang="en-US" altLang="zh-TW" baseline="0" dirty="0"/>
              <a:t>And is comparable to the natural speech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For the subjective listening test</a:t>
            </a:r>
          </a:p>
          <a:p>
            <a:r>
              <a:rPr lang="en-US" altLang="zh-TW" baseline="0" dirty="0"/>
              <a:t>The results show that the proposed approach outperforms MGE training with different parameter setups </a:t>
            </a:r>
          </a:p>
          <a:p>
            <a:r>
              <a:rPr lang="en-US" altLang="zh-TW" baseline="0" dirty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316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/>
              <a:t>Let us look at the ASV system again </a:t>
            </a:r>
          </a:p>
          <a:p>
            <a:r>
              <a:rPr lang="en-US" altLang="zh-TW" baseline="0" dirty="0"/>
              <a:t>It is not easy to tell that the system is very similar to a GAN system</a:t>
            </a:r>
          </a:p>
          <a:p>
            <a:r>
              <a:rPr lang="en-US" altLang="zh-TW" baseline="0" dirty="0"/>
              <a:t>So later on, the same group rename their system with SS-GAN</a:t>
            </a:r>
          </a:p>
          <a:p>
            <a:r>
              <a:rPr lang="en-US" altLang="zh-TW" baseline="0" dirty="0"/>
              <a:t>And they also tried to apply this system to different speech parameters </a:t>
            </a:r>
          </a:p>
          <a:p>
            <a:r>
              <a:rPr lang="en-US" altLang="zh-TW" baseline="0" dirty="0"/>
              <a:t>In addition to  the </a:t>
            </a:r>
            <a:r>
              <a:rPr lang="en-US" altLang="zh-TW" baseline="0" dirty="0" err="1"/>
              <a:t>mel</a:t>
            </a:r>
            <a:r>
              <a:rPr lang="en-US" altLang="zh-TW" baseline="0" dirty="0"/>
              <a:t> </a:t>
            </a:r>
            <a:r>
              <a:rPr lang="en-US" altLang="zh-TW" baseline="0" dirty="0" err="1"/>
              <a:t>cepstral</a:t>
            </a:r>
            <a:r>
              <a:rPr lang="en-US" altLang="zh-TW" baseline="0" dirty="0"/>
              <a:t> coefficients, they also tried f0 and duration </a:t>
            </a:r>
            <a:r>
              <a:rPr lang="en-US" altLang="zh-TW" baseline="0" dirty="0" err="1"/>
              <a:t>coeffiecincts</a:t>
            </a:r>
            <a:endParaRPr lang="en-US" altLang="zh-TW" baseline="0" dirty="0"/>
          </a:p>
          <a:p>
            <a:r>
              <a:rPr lang="en-US" altLang="zh-TW" baseline="0" dirty="0"/>
              <a:t> </a:t>
            </a:r>
          </a:p>
          <a:p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533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Here is the results of subjective listening</a:t>
            </a:r>
            <a:r>
              <a:rPr lang="en-US" altLang="zh-TW" baseline="0" dirty="0"/>
              <a:t> scores,</a:t>
            </a:r>
          </a:p>
          <a:p>
            <a:r>
              <a:rPr lang="en-US" altLang="zh-TW" baseline="0" dirty="0"/>
              <a:t>For the generation of spectral features </a:t>
            </a:r>
          </a:p>
          <a:p>
            <a:r>
              <a:rPr lang="en-US" altLang="zh-TW" baseline="0" dirty="0"/>
              <a:t>the proposed approach outperforms conventional MGE training </a:t>
            </a:r>
          </a:p>
          <a:p>
            <a:endParaRPr lang="en-US" altLang="zh-TW" dirty="0"/>
          </a:p>
          <a:p>
            <a:r>
              <a:rPr lang="en-US" altLang="zh-TW" dirty="0"/>
              <a:t>First, they</a:t>
            </a:r>
            <a:r>
              <a:rPr lang="en-US" altLang="zh-TW" baseline="0" dirty="0"/>
              <a:t> tested GAN for MCCs and F0 </a:t>
            </a:r>
          </a:p>
          <a:p>
            <a:r>
              <a:rPr lang="en-US" altLang="zh-TW" baseline="0" dirty="0"/>
              <a:t>The results show that the GAN-based approach performs better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Then they compared with f0 and without f0, and the results show that with f0 performs better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In conclusion, the proposed approach works well for both spectral features and F0 parameters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4208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>
                <a:solidFill>
                  <a:srgbClr val="0000FF"/>
                </a:solidFill>
              </a:rPr>
              <a:t>Glottal</a:t>
            </a:r>
            <a:r>
              <a:rPr lang="en-US" altLang="zh-TW" sz="1200" baseline="0" dirty="0">
                <a:solidFill>
                  <a:srgbClr val="0000FF"/>
                </a:solidFill>
              </a:rPr>
              <a:t> waveform is another speech parameters that is often used in speech synthesis </a:t>
            </a:r>
            <a:endParaRPr lang="en-US" altLang="zh-TW" sz="1200" dirty="0">
              <a:solidFill>
                <a:srgbClr val="0000FF"/>
              </a:solidFill>
            </a:endParaRPr>
          </a:p>
          <a:p>
            <a:r>
              <a:rPr lang="en-US" altLang="zh-TW" sz="1200" dirty="0">
                <a:solidFill>
                  <a:srgbClr val="0000FF"/>
                </a:solidFill>
              </a:rPr>
              <a:t>This plot</a:t>
            </a:r>
            <a:r>
              <a:rPr lang="en-US" altLang="zh-TW" sz="1200" baseline="0" dirty="0">
                <a:solidFill>
                  <a:srgbClr val="0000FF"/>
                </a:solidFill>
              </a:rPr>
              <a:t> shows </a:t>
            </a:r>
            <a:r>
              <a:rPr lang="en-US" altLang="zh-TW" sz="1200" dirty="0">
                <a:solidFill>
                  <a:srgbClr val="0000FF"/>
                </a:solidFill>
              </a:rPr>
              <a:t>a</a:t>
            </a:r>
            <a:r>
              <a:rPr lang="en-US" altLang="zh-TW" sz="1200" baseline="0" dirty="0">
                <a:solidFill>
                  <a:srgbClr val="0000FF"/>
                </a:solidFill>
              </a:rPr>
              <a:t> GAN-based speech synthesis system </a:t>
            </a:r>
            <a:r>
              <a:rPr lang="en-US" altLang="zh-TW" sz="1200" baseline="0" dirty="0">
                <a:solidFill>
                  <a:schemeClr val="tx1"/>
                </a:solidFill>
              </a:rPr>
              <a:t>to generate more natural glottal waveforms </a:t>
            </a:r>
          </a:p>
          <a:p>
            <a:r>
              <a:rPr lang="en-US" altLang="zh-TW" sz="1200" baseline="0" dirty="0">
                <a:solidFill>
                  <a:srgbClr val="0000FF"/>
                </a:solidFill>
              </a:rPr>
              <a:t>The input of generator is acoustic features </a:t>
            </a:r>
          </a:p>
          <a:p>
            <a:r>
              <a:rPr lang="en-US" altLang="zh-TW" sz="1200" baseline="0" dirty="0">
                <a:solidFill>
                  <a:srgbClr val="0000FF"/>
                </a:solidFill>
              </a:rPr>
              <a:t>And the output is glottal waveforms </a:t>
            </a:r>
          </a:p>
          <a:p>
            <a:r>
              <a:rPr lang="en-US" altLang="zh-TW" sz="1200" baseline="0" dirty="0">
                <a:solidFill>
                  <a:srgbClr val="0000FF"/>
                </a:solidFill>
              </a:rPr>
              <a:t>D here aims to distinguish generated and natural glottal waveforms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68943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authors have compared the GAN-based system with different model architectures</a:t>
            </a:r>
            <a:r>
              <a:rPr lang="en-US" altLang="zh-TW" baseline="0" dirty="0"/>
              <a:t> </a:t>
            </a:r>
          </a:p>
          <a:p>
            <a:r>
              <a:rPr lang="en-US" altLang="zh-TW" baseline="0" dirty="0"/>
              <a:t>Including using DNN for both G and D</a:t>
            </a:r>
          </a:p>
          <a:p>
            <a:r>
              <a:rPr lang="en-US" altLang="zh-TW" baseline="0" dirty="0"/>
              <a:t>Conditional DNN for both G and D</a:t>
            </a:r>
          </a:p>
          <a:p>
            <a:r>
              <a:rPr lang="en-US" altLang="zh-TW" baseline="0" dirty="0"/>
              <a:t>Deep CNN for G and D</a:t>
            </a:r>
          </a:p>
          <a:p>
            <a:r>
              <a:rPr lang="en-US" altLang="zh-TW" baseline="0" dirty="0"/>
              <a:t>Deep CNN for G and D and with the least square loss</a:t>
            </a:r>
          </a:p>
          <a:p>
            <a:r>
              <a:rPr lang="en-US" altLang="zh-TW" baseline="0" dirty="0"/>
              <a:t>The results show that the </a:t>
            </a:r>
            <a:r>
              <a:rPr lang="en-US" altLang="zh-TW" dirty="0"/>
              <a:t>Deep CNN with LS loss performs the best and</a:t>
            </a:r>
          </a:p>
          <a:p>
            <a:r>
              <a:rPr lang="en-US" altLang="zh-TW" dirty="0"/>
              <a:t>The</a:t>
            </a:r>
            <a:r>
              <a:rPr lang="en-US" altLang="zh-TW" baseline="0" dirty="0"/>
              <a:t> generated glottal waveforms are more similar to the natural one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8064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 ASRU</a:t>
            </a:r>
            <a:r>
              <a:rPr lang="en-US" altLang="zh-TW" baseline="0" dirty="0"/>
              <a:t> 2017, another GAN-based speech synthesis approach has been proposed </a:t>
            </a:r>
          </a:p>
          <a:p>
            <a:r>
              <a:rPr lang="en-US" altLang="zh-TW" baseline="0" dirty="0"/>
              <a:t>The difference of their work and Saito’s work is that </a:t>
            </a:r>
          </a:p>
          <a:p>
            <a:r>
              <a:rPr lang="en-US" altLang="zh-TW" baseline="0" dirty="0"/>
              <a:t>They claim the input should be random noise</a:t>
            </a:r>
          </a:p>
          <a:p>
            <a:r>
              <a:rPr lang="en-US" altLang="zh-TW" baseline="0" dirty="0"/>
              <a:t>While the linguist features are used as condition both for the speech synthesizer and discriminator </a:t>
            </a:r>
          </a:p>
          <a:p>
            <a:r>
              <a:rPr lang="en-US" altLang="zh-TW" baseline="0" dirty="0"/>
              <a:t>This could be more similar to the setup of conditional GAN </a:t>
            </a:r>
          </a:p>
          <a:p>
            <a:r>
              <a:rPr lang="en-US" altLang="zh-TW" baseline="0" dirty="0"/>
              <a:t>To train the synthesizer, the objective function is formed by combining MSE and adversarial loss </a:t>
            </a:r>
          </a:p>
          <a:p>
            <a:endParaRPr lang="en-US" altLang="zh-TW" baseline="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4568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Moreover,</a:t>
            </a:r>
            <a:r>
              <a:rPr lang="en-US" altLang="zh-TW" baseline="0" dirty="0"/>
              <a:t> they have proposed a new loss function to replace the original loss function of the discriminator </a:t>
            </a:r>
          </a:p>
          <a:p>
            <a:r>
              <a:rPr lang="en-US" altLang="zh-TW" baseline="0" dirty="0"/>
              <a:t>Original loss function is to determine the generated and natural speech by setting one and zero </a:t>
            </a:r>
          </a:p>
          <a:p>
            <a:r>
              <a:rPr lang="en-US" altLang="zh-TW" baseline="0" dirty="0"/>
              <a:t>The new discriminator is a phone classifier</a:t>
            </a:r>
          </a:p>
          <a:p>
            <a:r>
              <a:rPr lang="en-US" altLang="zh-TW" baseline="0" dirty="0"/>
              <a:t>The output of D is a phone recognition vector </a:t>
            </a:r>
          </a:p>
          <a:p>
            <a:r>
              <a:rPr lang="en-US" altLang="zh-TW" baseline="0" dirty="0"/>
              <a:t>If the input is real speech parameters, the recognition vector should be close to the true label </a:t>
            </a:r>
          </a:p>
          <a:p>
            <a:r>
              <a:rPr lang="en-US" altLang="zh-TW" baseline="0" dirty="0"/>
              <a:t>When the input is generated speech parameters, then the recognition vector should be different from the true </a:t>
            </a:r>
            <a:r>
              <a:rPr lang="en-US" altLang="zh-TW" baseline="0" dirty="0" err="1"/>
              <a:t>lalbes</a:t>
            </a:r>
            <a:r>
              <a:rPr lang="en-US" altLang="zh-TW" baseline="0" dirty="0"/>
              <a:t> </a:t>
            </a:r>
          </a:p>
          <a:p>
            <a:r>
              <a:rPr lang="en-US" altLang="zh-TW" baseline="0" dirty="0"/>
              <a:t>Based on such D and C, we can improve G </a:t>
            </a:r>
          </a:p>
          <a:p>
            <a:endParaRPr lang="en-US" altLang="zh-TW" baseline="0" dirty="0"/>
          </a:p>
          <a:p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9670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authors present the objective</a:t>
            </a:r>
            <a:r>
              <a:rPr lang="en-US" altLang="zh-TW" baseline="0" dirty="0"/>
              <a:t> and subject evaluation results </a:t>
            </a:r>
          </a:p>
          <a:p>
            <a:r>
              <a:rPr lang="en-US" altLang="zh-TW" baseline="0" dirty="0"/>
              <a:t>They have compared their systems with BLSTM and ASV systems </a:t>
            </a:r>
          </a:p>
          <a:p>
            <a:r>
              <a:rPr lang="en-US" altLang="zh-TW" baseline="0" dirty="0"/>
              <a:t>The results showed that the proposed methods and the BLSTM and ASV approaches are similar in terms of objective evaluations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From the subjective evaluation results, we can note that</a:t>
            </a:r>
          </a:p>
          <a:p>
            <a:pPr marL="228600" indent="-228600">
              <a:buAutoNum type="arabicParenBoth"/>
            </a:pPr>
            <a:r>
              <a:rPr lang="en-US" altLang="zh-TW" baseline="0" dirty="0"/>
              <a:t>GAN outperforms BLSTM and ASV</a:t>
            </a:r>
          </a:p>
          <a:p>
            <a:pPr marL="228600" indent="-228600">
              <a:buAutoNum type="arabicParenBoth"/>
            </a:pPr>
            <a:r>
              <a:rPr lang="en-US" altLang="zh-TW" baseline="0" dirty="0"/>
              <a:t>Unfortunately the phone-based classifier could not give further improvements over GAN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441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Next,</a:t>
            </a:r>
            <a:r>
              <a:rPr lang="en-US" altLang="zh-TW" baseline="0" dirty="0"/>
              <a:t> </a:t>
            </a:r>
            <a:r>
              <a:rPr lang="zh-TW" altLang="en-US" baseline="0" dirty="0"/>
              <a:t>Ｉ </a:t>
            </a:r>
            <a:r>
              <a:rPr lang="en-US" altLang="zh-TW" baseline="0" dirty="0"/>
              <a:t>am going to present GAN-based voice conversion </a:t>
            </a:r>
          </a:p>
          <a:p>
            <a:r>
              <a:rPr lang="en-US" altLang="zh-TW" baseline="0" dirty="0"/>
              <a:t>The overall process of voice conversion is very similar to speech enhancement</a:t>
            </a:r>
          </a:p>
          <a:p>
            <a:r>
              <a:rPr lang="en-US" altLang="zh-TW" baseline="0" dirty="0"/>
              <a:t>A mapping function, G, is used to convert speech from source speaker to target speaker </a:t>
            </a:r>
          </a:p>
          <a:p>
            <a:r>
              <a:rPr lang="en-US" altLang="zh-TW" baseline="0" dirty="0"/>
              <a:t>In the past, many approaches have been proposed for voice conversion </a:t>
            </a:r>
          </a:p>
          <a:p>
            <a:endParaRPr lang="en-US" altLang="zh-TW" baseline="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9555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Traditionally, many approaches use the MMSE criterion to estimate the parameters in 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However, using the MMSE criterion usually results in the over-smoothing issue </a:t>
            </a:r>
          </a:p>
          <a:p>
            <a:r>
              <a:rPr lang="en-US" altLang="zh-TW" dirty="0"/>
              <a:t>Recently</a:t>
            </a:r>
            <a:r>
              <a:rPr lang="en-US" altLang="zh-TW" baseline="0" dirty="0"/>
              <a:t>, GAN has been widely used as a new objective function to estimate G</a:t>
            </a:r>
          </a:p>
          <a:p>
            <a:r>
              <a:rPr lang="en-US" altLang="zh-TW" baseline="0" dirty="0"/>
              <a:t>The goal is to increase the naturalness, clarity, and similarity of converted speech </a:t>
            </a:r>
          </a:p>
          <a:p>
            <a:r>
              <a:rPr lang="en-US" altLang="zh-TW" baseline="0" dirty="0"/>
              <a:t>This figure shows the work of VAW-GAN</a:t>
            </a:r>
          </a:p>
          <a:p>
            <a:r>
              <a:rPr lang="en-US" altLang="zh-TW" baseline="0" dirty="0"/>
              <a:t>For the generator, the input is speech of the source speaker </a:t>
            </a:r>
          </a:p>
          <a:p>
            <a:r>
              <a:rPr lang="en-US" altLang="zh-TW" baseline="0" dirty="0"/>
              <a:t>The output is the speech of the target speaker </a:t>
            </a:r>
          </a:p>
          <a:p>
            <a:r>
              <a:rPr lang="en-US" altLang="zh-TW" baseline="0" dirty="0"/>
              <a:t>The discriminator is to distinguish whether the input is real or converted speech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71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Speech, Speaker, Emotion Recognition and Lip-reading are Classification Tasks</a:t>
            </a:r>
          </a:p>
          <a:p>
            <a:r>
              <a:rPr lang="en-US" altLang="zh-TW" sz="1200" dirty="0"/>
              <a:t>For the classification</a:t>
            </a:r>
            <a:r>
              <a:rPr lang="en-US" altLang="zh-TW" sz="1200" baseline="0" dirty="0"/>
              <a:t> task, we train a classifier using training data</a:t>
            </a:r>
          </a:p>
          <a:p>
            <a:r>
              <a:rPr lang="en-US" altLang="zh-TW" sz="1200" baseline="0" dirty="0"/>
              <a:t>Usually, we test recognition on another domain </a:t>
            </a:r>
          </a:p>
          <a:p>
            <a:r>
              <a:rPr lang="en-US" altLang="zh-TW" sz="1200" baseline="0" dirty="0"/>
              <a:t>The acoustic mismatch of training and testing data may degrade the recognition performance </a:t>
            </a:r>
          </a:p>
          <a:p>
            <a:r>
              <a:rPr lang="en-US" altLang="zh-TW" sz="1200" baseline="0" dirty="0"/>
              <a:t>To address this issue, we prepare a small amount of adaptation data to adapt the classifier </a:t>
            </a:r>
          </a:p>
          <a:p>
            <a:r>
              <a:rPr lang="en-US" altLang="zh-TW" sz="1200" baseline="0" dirty="0"/>
              <a:t>Then we use the adapted classifier to test recognition using the test data</a:t>
            </a:r>
          </a:p>
          <a:p>
            <a:r>
              <a:rPr lang="en-US" altLang="zh-TW" sz="1200" baseline="0" dirty="0"/>
              <a:t>In this tutorial, I</a:t>
            </a:r>
            <a:r>
              <a:rPr lang="zh-TW" altLang="en-US" sz="1200" baseline="0" dirty="0"/>
              <a:t>　</a:t>
            </a:r>
            <a:r>
              <a:rPr lang="en-US" altLang="zh-TW" sz="1200" baseline="0" dirty="0"/>
              <a:t>am going to review some approaches that use the domain adversarial training (introduced in Part-1) to perform model adaptation </a:t>
            </a:r>
          </a:p>
          <a:p>
            <a:endParaRPr lang="en-US" altLang="zh-TW" sz="1200" baseline="0" dirty="0"/>
          </a:p>
          <a:p>
            <a:endParaRPr lang="en-US" altLang="zh-TW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4364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 is the results they show in the paper </a:t>
            </a:r>
          </a:p>
          <a:p>
            <a:r>
              <a:rPr lang="en-US" altLang="zh-TW" dirty="0"/>
              <a:t>The</a:t>
            </a:r>
            <a:r>
              <a:rPr lang="en-US" altLang="zh-TW" baseline="0" dirty="0"/>
              <a:t> objective results show that the VAW-GAN has clearer structures, more peaks and valleys</a:t>
            </a:r>
          </a:p>
          <a:p>
            <a:r>
              <a:rPr lang="en-US" altLang="zh-TW" baseline="0" dirty="0"/>
              <a:t>The MOS results also showed that VAW-GAN outperforms VAE for both intra-gender and inter-gender conditions  </a:t>
            </a:r>
          </a:p>
          <a:p>
            <a:endParaRPr lang="en-US" altLang="zh-TW" baseline="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30E42-3EE2-4D0F-BD03-B8C9BCE450C7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2351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</a:t>
            </a:r>
            <a:r>
              <a:rPr lang="en-US" altLang="zh-TW" baseline="0" dirty="0"/>
              <a:t> plot shows a</a:t>
            </a:r>
            <a:r>
              <a:rPr lang="en-US" altLang="zh-TW" dirty="0"/>
              <a:t>nother</a:t>
            </a:r>
            <a:r>
              <a:rPr lang="en-US" altLang="zh-TW" baseline="0" dirty="0"/>
              <a:t> GAN-based VC </a:t>
            </a:r>
          </a:p>
          <a:p>
            <a:r>
              <a:rPr lang="en-US" altLang="zh-TW" baseline="0" dirty="0"/>
              <a:t>The authors argue that the we don not need to design an objective function to estimate the difference of speech signals </a:t>
            </a:r>
          </a:p>
          <a:p>
            <a:r>
              <a:rPr lang="en-US" altLang="zh-TW" baseline="0" dirty="0"/>
              <a:t>Instead, we can estimate the difference in a hidden layer in the discriminator </a:t>
            </a:r>
          </a:p>
          <a:p>
            <a:r>
              <a:rPr lang="en-US" altLang="zh-TW" baseline="0" dirty="0"/>
              <a:t>In this way, we can compare the signals in a more abstract domain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Moreover, they have combined the traditional voice conversion with GAN in this way</a:t>
            </a:r>
          </a:p>
          <a:p>
            <a:r>
              <a:rPr lang="en-US" altLang="zh-TW" baseline="0" dirty="0"/>
              <a:t>So the D needs to distinguish the speech of the real target speech, converted speech, and generated speech </a:t>
            </a:r>
          </a:p>
          <a:p>
            <a:endParaRPr lang="en-US" altLang="zh-TW" baseline="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6053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conversion is performed</a:t>
            </a:r>
            <a:r>
              <a:rPr lang="en-US" altLang="zh-TW" baseline="0" dirty="0"/>
              <a:t> in the Mel </a:t>
            </a:r>
            <a:r>
              <a:rPr lang="en-US" altLang="zh-TW" baseline="0" dirty="0" err="1"/>
              <a:t>cepstral</a:t>
            </a:r>
            <a:r>
              <a:rPr lang="en-US" altLang="zh-TW" baseline="0" dirty="0"/>
              <a:t> coefficient domain </a:t>
            </a:r>
          </a:p>
          <a:p>
            <a:r>
              <a:rPr lang="en-US" altLang="zh-TW" baseline="0" dirty="0"/>
              <a:t>The top figures are the MCC spectrogram </a:t>
            </a:r>
          </a:p>
          <a:p>
            <a:r>
              <a:rPr lang="en-US" altLang="zh-TW" baseline="0" dirty="0"/>
              <a:t>And lower figures are the STFT</a:t>
            </a:r>
            <a:r>
              <a:rPr lang="zh-TW" altLang="en-US" baseline="0" dirty="0"/>
              <a:t> </a:t>
            </a:r>
            <a:r>
              <a:rPr lang="en-US" altLang="zh-TW" baseline="0" dirty="0"/>
              <a:t>spectrogram </a:t>
            </a:r>
          </a:p>
          <a:p>
            <a:r>
              <a:rPr lang="en-US" altLang="zh-TW" baseline="0" dirty="0"/>
              <a:t>We can note clear over-smoothing results in these two figures </a:t>
            </a:r>
          </a:p>
          <a:p>
            <a:r>
              <a:rPr lang="en-US" altLang="zh-TW" baseline="0" dirty="0"/>
              <a:t>We can also note that the spectral texture from the proposed LSM is similar to the target one </a:t>
            </a:r>
          </a:p>
          <a:p>
            <a:endParaRPr lang="en-US" altLang="zh-TW" baseline="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4701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authors also conducted subjective listening</a:t>
            </a:r>
            <a:r>
              <a:rPr lang="en-US" altLang="zh-TW" baseline="0" dirty="0"/>
              <a:t> tests</a:t>
            </a:r>
          </a:p>
          <a:p>
            <a:r>
              <a:rPr lang="en-US" altLang="zh-TW" baseline="0" dirty="0"/>
              <a:t>Here are the preference tests of naturalness and clarity </a:t>
            </a:r>
          </a:p>
          <a:p>
            <a:r>
              <a:rPr lang="en-US" altLang="zh-TW" baseline="0" dirty="0"/>
              <a:t>From the results, the proposed method are notably better than conventional frame-based VC and MSE-based sequence-to-sequence approach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For the voice conversion task, it is important that the converted speech sound differently to the source speaker </a:t>
            </a:r>
          </a:p>
          <a:p>
            <a:r>
              <a:rPr lang="en-US" altLang="zh-TW" baseline="0" dirty="0"/>
              <a:t>While sound similarly to the target speaker </a:t>
            </a:r>
          </a:p>
          <a:p>
            <a:r>
              <a:rPr lang="en-US" altLang="zh-TW" baseline="0" dirty="0"/>
              <a:t>So, the authors have conducted the similarity listening tests </a:t>
            </a:r>
          </a:p>
          <a:p>
            <a:r>
              <a:rPr lang="en-US" altLang="zh-TW" dirty="0"/>
              <a:t>The</a:t>
            </a:r>
            <a:r>
              <a:rPr lang="en-US" altLang="zh-TW" baseline="0" dirty="0"/>
              <a:t> results show that the proposed method achieve better similarity scores than conventional approaches </a:t>
            </a:r>
          </a:p>
          <a:p>
            <a:r>
              <a:rPr lang="en-US" altLang="zh-TW" dirty="0"/>
              <a:t>Again verify the</a:t>
            </a:r>
            <a:r>
              <a:rPr lang="en-US" altLang="zh-TW" baseline="0" dirty="0"/>
              <a:t> effectiveness of the proposed approach 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3507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</a:t>
            </a:r>
            <a:r>
              <a:rPr lang="en-US" altLang="zh-TW" baseline="0" dirty="0"/>
              <a:t>s is a</a:t>
            </a:r>
            <a:r>
              <a:rPr lang="en-US" altLang="zh-TW" dirty="0"/>
              <a:t> </a:t>
            </a:r>
            <a:r>
              <a:rPr lang="en-US" altLang="zh-TW" dirty="0" err="1"/>
              <a:t>cycleGAN</a:t>
            </a:r>
            <a:r>
              <a:rPr lang="en-US" altLang="zh-TW" baseline="0" dirty="0"/>
              <a:t> based VC system</a:t>
            </a:r>
          </a:p>
          <a:p>
            <a:r>
              <a:rPr lang="en-US" altLang="zh-TW" baseline="0" dirty="0"/>
              <a:t>For the top row, G converts source speech to target speech </a:t>
            </a:r>
          </a:p>
          <a:p>
            <a:r>
              <a:rPr lang="en-US" altLang="zh-TW" baseline="0" dirty="0"/>
              <a:t>Then another G converts the target speech again back to the source speech </a:t>
            </a:r>
          </a:p>
          <a:p>
            <a:r>
              <a:rPr lang="en-US" altLang="zh-TW" baseline="0" dirty="0"/>
              <a:t>One goal is to minimize the difference of these two source speech signals </a:t>
            </a:r>
          </a:p>
          <a:p>
            <a:r>
              <a:rPr lang="en-US" altLang="zh-TW" baseline="0" dirty="0"/>
              <a:t>A D is used here to</a:t>
            </a:r>
            <a:r>
              <a:rPr lang="zh-TW" altLang="en-US" baseline="0" dirty="0"/>
              <a:t> </a:t>
            </a:r>
            <a:r>
              <a:rPr lang="en-US" altLang="zh-TW" baseline="0" dirty="0"/>
              <a:t>make the converted speech to be more natural and similar to the target speech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Similarly In the bottom row, a G is used here to convert the target speech to source speech </a:t>
            </a:r>
          </a:p>
          <a:p>
            <a:r>
              <a:rPr lang="en-US" altLang="zh-TW" baseline="0" dirty="0"/>
              <a:t>Another G is used to convert the source speech to the target speech </a:t>
            </a:r>
          </a:p>
          <a:p>
            <a:r>
              <a:rPr lang="en-US" altLang="zh-TW" baseline="0" dirty="0"/>
              <a:t>There is another D, which tries to make the converted speech to be more natural and similar to the source speech </a:t>
            </a:r>
          </a:p>
          <a:p>
            <a:endParaRPr lang="en-US" altLang="zh-TW" baseline="0" dirty="0"/>
          </a:p>
          <a:p>
            <a:endParaRPr lang="en-US" altLang="zh-TW" baseline="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0519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authors have reported the subjective listening tests</a:t>
            </a:r>
          </a:p>
          <a:p>
            <a:r>
              <a:rPr lang="en-US" altLang="zh-TW" dirty="0"/>
              <a:t>The</a:t>
            </a:r>
            <a:r>
              <a:rPr lang="en-US" altLang="zh-TW" baseline="0" dirty="0"/>
              <a:t> results in terms of MOS sow that the proposed approach outperforms the baseline GMM system </a:t>
            </a:r>
          </a:p>
          <a:p>
            <a:r>
              <a:rPr lang="en-US" altLang="zh-TW" baseline="0" dirty="0"/>
              <a:t>They also conducted the similarity test</a:t>
            </a:r>
          </a:p>
          <a:p>
            <a:r>
              <a:rPr lang="en-US" altLang="zh-TW" baseline="0" dirty="0"/>
              <a:t>And the results show that the proposed approach outperforms the baseline GMM-based system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Baseline: GMM</a:t>
            </a:r>
          </a:p>
          <a:p>
            <a:r>
              <a:rPr lang="en-US" altLang="zh-TW" dirty="0"/>
              <a:t>Synth:</a:t>
            </a:r>
            <a:r>
              <a:rPr lang="en-US" altLang="zh-TW" baseline="0" dirty="0"/>
              <a:t> synthesized-and-analyzed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2006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More recently</a:t>
            </a:r>
            <a:r>
              <a:rPr lang="en-US" altLang="zh-TW" baseline="0" dirty="0"/>
              <a:t> </a:t>
            </a:r>
            <a:r>
              <a:rPr lang="en-US" altLang="zh-TW" dirty="0"/>
              <a:t>a</a:t>
            </a:r>
            <a:r>
              <a:rPr lang="en-US" altLang="zh-TW" baseline="0" dirty="0"/>
              <a:t> multi-target VC has been proposed </a:t>
            </a:r>
          </a:p>
          <a:p>
            <a:r>
              <a:rPr lang="en-US" altLang="zh-TW" baseline="0" dirty="0"/>
              <a:t>There are two stages in the system </a:t>
            </a:r>
          </a:p>
          <a:p>
            <a:r>
              <a:rPr lang="en-US" altLang="zh-TW" baseline="0" dirty="0"/>
              <a:t>In the first stage, we have an encoder, a decoder, and a classifier</a:t>
            </a:r>
          </a:p>
          <a:p>
            <a:r>
              <a:rPr lang="en-US" altLang="zh-TW" baseline="0" dirty="0"/>
              <a:t>The input of the encoder is source speech</a:t>
            </a:r>
          </a:p>
          <a:p>
            <a:r>
              <a:rPr lang="en-US" altLang="zh-TW" baseline="0" dirty="0"/>
              <a:t>And the encoder generates code vector </a:t>
            </a:r>
          </a:p>
          <a:p>
            <a:r>
              <a:rPr lang="en-US" altLang="zh-TW" baseline="0" dirty="0"/>
              <a:t>The classifier is trained to maximize the speaker ID output </a:t>
            </a:r>
          </a:p>
          <a:p>
            <a:r>
              <a:rPr lang="en-US" altLang="zh-TW" baseline="0" dirty="0"/>
              <a:t>While minimize the speaker information in the code vector </a:t>
            </a:r>
          </a:p>
          <a:p>
            <a:r>
              <a:rPr lang="en-US" altLang="zh-TW" baseline="0" dirty="0"/>
              <a:t>Then, given the target speaker code, the decoder will generate the speech of the target speaker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In stage-2, this part is fixed</a:t>
            </a:r>
          </a:p>
          <a:p>
            <a:r>
              <a:rPr lang="en-US" altLang="zh-TW" baseline="0" dirty="0"/>
              <a:t>While another GAN is used to improve the converted speech </a:t>
            </a:r>
          </a:p>
          <a:p>
            <a:r>
              <a:rPr lang="en-US" altLang="zh-TW" baseline="0" dirty="0"/>
              <a:t>Additionally, the a classifier is used with D  </a:t>
            </a:r>
          </a:p>
          <a:p>
            <a:r>
              <a:rPr lang="en-US" altLang="zh-TW" baseline="0" dirty="0"/>
              <a:t>So this unit, (D+C) not only distinguish real and fake speech</a:t>
            </a:r>
          </a:p>
          <a:p>
            <a:r>
              <a:rPr lang="en-US" altLang="zh-TW" baseline="0" dirty="0"/>
              <a:t>But also force G to maximize the speaker information in the generated speech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326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</a:t>
            </a:r>
            <a:r>
              <a:rPr lang="en-US" altLang="zh-TW" baseline="0" dirty="0"/>
              <a:t> multi-target VC uses non-parallel data</a:t>
            </a:r>
          </a:p>
          <a:p>
            <a:r>
              <a:rPr lang="en-US" altLang="zh-TW" baseline="0" dirty="0"/>
              <a:t>And the results show the effectiveness of the two stage or 1 stage </a:t>
            </a:r>
          </a:p>
          <a:p>
            <a:r>
              <a:rPr lang="en-US" altLang="zh-TW" baseline="0" dirty="0"/>
              <a:t>The results also show that the multi-target approach is comparable to </a:t>
            </a:r>
            <a:r>
              <a:rPr lang="en-US" altLang="zh-TW" sz="1200" dirty="0"/>
              <a:t>Cycle-GAN-VC in </a:t>
            </a:r>
            <a:br>
              <a:rPr lang="en-US" altLang="zh-TW" sz="1200" dirty="0"/>
            </a:br>
            <a:r>
              <a:rPr lang="en-US" altLang="zh-TW" sz="1200" dirty="0"/>
              <a:t>     terms of the naturalness and the similarity.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671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2800" dirty="0"/>
              <a:t>Next, I am going to present the second part of part II</a:t>
            </a:r>
          </a:p>
          <a:p>
            <a:pPr lvl="0"/>
            <a:r>
              <a:rPr lang="en-US" altLang="zh-TW" sz="2800" dirty="0"/>
              <a:t>That is GAN</a:t>
            </a:r>
            <a:r>
              <a:rPr lang="en-US" altLang="zh-TW" sz="2800" baseline="0" dirty="0"/>
              <a:t> for </a:t>
            </a:r>
            <a:r>
              <a:rPr lang="en-US" altLang="zh-TW" sz="2800" dirty="0"/>
              <a:t>speech signal recognition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5162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As motioned earlier</a:t>
            </a:r>
            <a:r>
              <a:rPr lang="en-US" altLang="zh-TW" baseline="0" dirty="0"/>
              <a:t>, I am going to review some approaches that use the domain adversarial training to perform model adaptation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60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2800" dirty="0"/>
              <a:t>OK, let me start to present some approaches using GAN for speech enhancement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6812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 is the </a:t>
            </a:r>
            <a:r>
              <a:rPr lang="en-US" altLang="zh-TW" baseline="0" dirty="0"/>
              <a:t>standard </a:t>
            </a:r>
            <a:r>
              <a:rPr lang="en-US" altLang="zh-TW" dirty="0"/>
              <a:t>flowchart</a:t>
            </a:r>
            <a:r>
              <a:rPr lang="en-US" altLang="zh-TW" baseline="0" dirty="0"/>
              <a:t> of the ASR training </a:t>
            </a:r>
          </a:p>
          <a:p>
            <a:r>
              <a:rPr lang="en-US" altLang="zh-TW" baseline="0" dirty="0"/>
              <a:t>The input is acoustic feature vectors , and the output is </a:t>
            </a:r>
            <a:r>
              <a:rPr lang="en-US" altLang="zh-TW" baseline="0" dirty="0" err="1"/>
              <a:t>senone</a:t>
            </a:r>
            <a:r>
              <a:rPr lang="en-US" altLang="zh-TW" baseline="0" dirty="0"/>
              <a:t> vectors</a:t>
            </a:r>
          </a:p>
          <a:p>
            <a:r>
              <a:rPr lang="en-US" altLang="zh-TW" baseline="0" dirty="0"/>
              <a:t>The loss function is V_{y} </a:t>
            </a:r>
          </a:p>
          <a:p>
            <a:r>
              <a:rPr lang="en-US" altLang="zh-TW" baseline="0" dirty="0"/>
              <a:t>Based on this loss, the parameters in G and E are updated to maximize the classification accuracy </a:t>
            </a:r>
          </a:p>
          <a:p>
            <a:endParaRPr lang="en-US" altLang="zh-TW" baseline="0" dirty="0"/>
          </a:p>
          <a:p>
            <a:endParaRPr lang="en-US" altLang="zh-TW" baseline="0" dirty="0"/>
          </a:p>
          <a:p>
            <a:r>
              <a:rPr lang="en-US" altLang="zh-TW" baseline="0" dirty="0"/>
              <a:t>In the adversarial training framework</a:t>
            </a:r>
          </a:p>
          <a:p>
            <a:r>
              <a:rPr lang="en-US" altLang="zh-TW" baseline="0" dirty="0"/>
              <a:t>We have another network D, and we have another loss function </a:t>
            </a:r>
          </a:p>
          <a:p>
            <a:r>
              <a:rPr lang="en-US" altLang="zh-TW" baseline="0" dirty="0"/>
              <a:t>Based on this function, the parameters in D are updated to maximize the domain accuracy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Here, the GRL: gradient reversal layer is used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baseline="0" dirty="0"/>
              <a:t>E is trained to maximize the recognition accuracy and minimize the domain discrimination </a:t>
            </a:r>
          </a:p>
          <a:p>
            <a:r>
              <a:rPr lang="en-US" altLang="zh-TW" dirty="0"/>
              <a:t>So the</a:t>
            </a:r>
            <a:r>
              <a:rPr lang="en-US" altLang="zh-TW" baseline="0" dirty="0"/>
              <a:t> recognition will be less sensitive or invariant to the domain information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0859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 table shows the WERs of DNNs with two types of training criteria</a:t>
            </a:r>
          </a:p>
          <a:p>
            <a:r>
              <a:rPr lang="en-US" altLang="zh-TW" dirty="0"/>
              <a:t>Single</a:t>
            </a:r>
            <a:r>
              <a:rPr lang="en-US" altLang="zh-TW" baseline="0" dirty="0"/>
              <a:t> task and adversarial multi-task training </a:t>
            </a:r>
          </a:p>
          <a:p>
            <a:r>
              <a:rPr lang="en-US" altLang="zh-TW" baseline="0" dirty="0"/>
              <a:t>From the results, we can easily note that the adversarial multitask training outperforms single task training </a:t>
            </a:r>
          </a:p>
          <a:p>
            <a:r>
              <a:rPr lang="en-US" altLang="zh-TW" baseline="0" dirty="0"/>
              <a:t>with giving lower WERs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6358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</a:t>
            </a:r>
            <a:r>
              <a:rPr lang="en-US" altLang="zh-TW" baseline="0" dirty="0"/>
              <a:t> same system has been used in the accented ASR task </a:t>
            </a:r>
          </a:p>
          <a:p>
            <a:r>
              <a:rPr lang="en-US" altLang="zh-TW" baseline="0" dirty="0"/>
              <a:t>Based on this domain adversarial training </a:t>
            </a:r>
          </a:p>
          <a:p>
            <a:r>
              <a:rPr lang="en-US" altLang="zh-TW" baseline="0" dirty="0"/>
              <a:t>The recognizer become less sensitive to domain information </a:t>
            </a:r>
          </a:p>
          <a:p>
            <a:r>
              <a:rPr lang="en-US" altLang="zh-TW" baseline="0" dirty="0"/>
              <a:t>Here is accented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2028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</a:t>
            </a:r>
            <a:r>
              <a:rPr lang="en-US" altLang="zh-TW" baseline="0" dirty="0"/>
              <a:t> authors have conducted ASR on accented speech </a:t>
            </a:r>
          </a:p>
          <a:p>
            <a:r>
              <a:rPr lang="en-US" altLang="zh-TW" baseline="0" dirty="0"/>
              <a:t>STD means standard speech </a:t>
            </a:r>
          </a:p>
          <a:p>
            <a:r>
              <a:rPr lang="en-US" altLang="zh-TW" baseline="0" dirty="0"/>
              <a:t>From the results, we can note that with domain adversarial training, the WER has been significantly reduced </a:t>
            </a:r>
          </a:p>
          <a:p>
            <a:r>
              <a:rPr lang="en-US" altLang="zh-TW" baseline="0" dirty="0"/>
              <a:t>The authors also tried unsupervised adaptation </a:t>
            </a:r>
          </a:p>
          <a:p>
            <a:r>
              <a:rPr lang="en-US" altLang="zh-TW" baseline="0" dirty="0"/>
              <a:t>Where the adaptation data does not have labeled transcriptions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 The results how that DAT is effective in learning features invariant to domain differences</a:t>
            </a:r>
            <a:r>
              <a:rPr lang="en-US" altLang="zh-TW" sz="1200" baseline="0" dirty="0"/>
              <a:t> </a:t>
            </a:r>
            <a:r>
              <a:rPr lang="en-US" altLang="zh-TW" sz="1200" dirty="0"/>
              <a:t>with and without labeled transcriptions.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095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From a</a:t>
            </a:r>
            <a:r>
              <a:rPr lang="en-US" altLang="zh-TW" baseline="0" dirty="0"/>
              <a:t> different point of view</a:t>
            </a:r>
          </a:p>
          <a:p>
            <a:r>
              <a:rPr lang="en-US" altLang="zh-TW" baseline="0" dirty="0"/>
              <a:t>If we have data from two domains </a:t>
            </a:r>
          </a:p>
          <a:p>
            <a:r>
              <a:rPr lang="en-US" altLang="zh-TW" baseline="0" dirty="0"/>
              <a:t>And we have the same encoder </a:t>
            </a:r>
          </a:p>
          <a:p>
            <a:r>
              <a:rPr lang="en-US" altLang="zh-TW" baseline="0" dirty="0"/>
              <a:t>We want to force the code vectors of these two domains as close as possible </a:t>
            </a:r>
          </a:p>
          <a:p>
            <a:r>
              <a:rPr lang="en-US" altLang="zh-TW" dirty="0"/>
              <a:t>We can incorporate a constraint during training,</a:t>
            </a:r>
            <a:r>
              <a:rPr lang="en-US" altLang="zh-TW" baseline="0" dirty="0"/>
              <a:t> such as</a:t>
            </a:r>
            <a:r>
              <a:rPr lang="en-US" altLang="zh-TW" dirty="0"/>
              <a:t> the L1 norm, to force these two code vectors to be close </a:t>
            </a:r>
          </a:p>
          <a:p>
            <a:r>
              <a:rPr lang="en-US" altLang="zh-TW" dirty="0"/>
              <a:t>The objective function</a:t>
            </a:r>
            <a:r>
              <a:rPr lang="en-US" altLang="zh-TW" baseline="0" dirty="0"/>
              <a:t> to update the parameters in the recognizer is like this </a:t>
            </a:r>
          </a:p>
          <a:p>
            <a:endParaRPr lang="en-US" altLang="zh-TW" dirty="0"/>
          </a:p>
          <a:p>
            <a:r>
              <a:rPr lang="en-US" altLang="zh-TW" dirty="0"/>
              <a:t>In</a:t>
            </a:r>
            <a:r>
              <a:rPr lang="en-US" altLang="zh-TW" baseline="0" dirty="0"/>
              <a:t> this work, a GAN-enhancer is proposed which places D here to distinguish the code vectors of clean and noisy speech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9712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 table shows the WER</a:t>
            </a:r>
            <a:r>
              <a:rPr lang="en-US" altLang="zh-TW" baseline="0" dirty="0"/>
              <a:t> results in a far field speech recognition task </a:t>
            </a:r>
          </a:p>
          <a:p>
            <a:r>
              <a:rPr lang="en-US" altLang="zh-TW" baseline="0" dirty="0"/>
              <a:t>We can note that GAN enhancer can provide notable recognition improvements over conventional approaches </a:t>
            </a:r>
          </a:p>
          <a:p>
            <a:r>
              <a:rPr lang="en-US" altLang="zh-TW" baseline="0" dirty="0"/>
              <a:t>And L1 enhancer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5680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2800" dirty="0"/>
              <a:t>Next,</a:t>
            </a:r>
            <a:r>
              <a:rPr lang="en-US" altLang="zh-TW" sz="2800" baseline="0" dirty="0"/>
              <a:t> I am going to review an approach of GAN for speaker recognition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880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system is similar to speech recognition</a:t>
            </a:r>
            <a:r>
              <a:rPr lang="en-US" altLang="zh-TW" baseline="0" dirty="0"/>
              <a:t> </a:t>
            </a:r>
          </a:p>
          <a:p>
            <a:r>
              <a:rPr lang="en-US" altLang="zh-TW" dirty="0"/>
              <a:t>The input is</a:t>
            </a:r>
            <a:r>
              <a:rPr lang="en-US" altLang="zh-TW" baseline="0" dirty="0"/>
              <a:t> the I-vector </a:t>
            </a:r>
          </a:p>
          <a:p>
            <a:r>
              <a:rPr lang="en-US" altLang="zh-TW" baseline="0" dirty="0"/>
              <a:t>And the output is the speaker label </a:t>
            </a:r>
          </a:p>
          <a:p>
            <a:r>
              <a:rPr lang="en-US" altLang="zh-TW" baseline="0" dirty="0"/>
              <a:t>And here, we have another output, which is the domain label </a:t>
            </a:r>
          </a:p>
          <a:p>
            <a:r>
              <a:rPr lang="en-US" altLang="zh-TW" baseline="0" dirty="0"/>
              <a:t>Based on the domain adversarial training, the code vector is less sensitive to the domain variations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And the encoder is used here, and the code vector is used to perform speaker verification </a:t>
            </a:r>
          </a:p>
          <a:p>
            <a:r>
              <a:rPr lang="en-US" altLang="zh-TW" dirty="0"/>
              <a:t>The pre-processing here is signal</a:t>
            </a:r>
            <a:r>
              <a:rPr lang="en-US" altLang="zh-TW" baseline="0" dirty="0"/>
              <a:t> whitening and normalization </a:t>
            </a:r>
          </a:p>
          <a:p>
            <a:r>
              <a:rPr lang="en-US" altLang="zh-TW" baseline="0" dirty="0"/>
              <a:t>And the scoring is based on the PLDDA model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4060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authors have reported the EER and DCF scores </a:t>
            </a:r>
          </a:p>
          <a:p>
            <a:r>
              <a:rPr lang="en-US" altLang="zh-TW" dirty="0"/>
              <a:t>They</a:t>
            </a:r>
            <a:r>
              <a:rPr lang="en-US" altLang="zh-TW" baseline="0" dirty="0"/>
              <a:t> also compared the proposed system with various related works </a:t>
            </a:r>
          </a:p>
          <a:p>
            <a:r>
              <a:rPr lang="en-US" altLang="zh-TW" dirty="0"/>
              <a:t>And the results show</a:t>
            </a:r>
            <a:r>
              <a:rPr lang="en-US" altLang="zh-TW" baseline="0" dirty="0"/>
              <a:t> that the proposed DAT outperforms</a:t>
            </a:r>
            <a:r>
              <a:rPr lang="zh-TW" altLang="en-US" baseline="0" dirty="0"/>
              <a:t> </a:t>
            </a:r>
            <a:r>
              <a:rPr lang="en-US" altLang="zh-TW" baseline="0" dirty="0"/>
              <a:t>conventional approaches </a:t>
            </a:r>
          </a:p>
          <a:p>
            <a:r>
              <a:rPr lang="en-US" altLang="zh-TW" baseline="0" dirty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9037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2800" dirty="0"/>
              <a:t>Next, I am going to present GAN for speech emotion</a:t>
            </a:r>
            <a:r>
              <a:rPr lang="en-US" altLang="zh-TW" sz="2800" baseline="0" dirty="0"/>
              <a:t> recognition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920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</a:t>
            </a:r>
            <a:r>
              <a:rPr lang="en-US" altLang="zh-TW" baseline="0" dirty="0"/>
              <a:t> goal of speech enhancement is to transform noisy speech to clean speech </a:t>
            </a:r>
          </a:p>
          <a:p>
            <a:r>
              <a:rPr lang="en-US" altLang="zh-TW" baseline="0" dirty="0"/>
              <a:t>To attain higher intelligibility and quality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This is a typical speech enhancement system </a:t>
            </a:r>
          </a:p>
          <a:p>
            <a:r>
              <a:rPr lang="en-US" altLang="zh-TW" baseline="0" dirty="0"/>
              <a:t>We have a mapping function or generator G</a:t>
            </a:r>
          </a:p>
          <a:p>
            <a:r>
              <a:rPr lang="en-US" altLang="zh-TW" baseline="0" dirty="0"/>
              <a:t>The input of  G is noisy speech</a:t>
            </a:r>
          </a:p>
          <a:p>
            <a:r>
              <a:rPr lang="en-US" altLang="zh-TW" baseline="0" dirty="0"/>
              <a:t>Then, G generates output speech </a:t>
            </a:r>
          </a:p>
          <a:p>
            <a:r>
              <a:rPr lang="en-US" altLang="zh-TW" baseline="0" dirty="0"/>
              <a:t>We used an objective function to measure the difference of the output speech and clean speech</a:t>
            </a:r>
          </a:p>
          <a:p>
            <a:r>
              <a:rPr lang="en-US" altLang="zh-TW" baseline="0" dirty="0"/>
              <a:t>Based on the objective function, we can update the parameters in G</a:t>
            </a:r>
          </a:p>
          <a:p>
            <a:r>
              <a:rPr lang="en-US" altLang="zh-TW" baseline="0" dirty="0"/>
              <a:t> </a:t>
            </a:r>
          </a:p>
          <a:p>
            <a:r>
              <a:rPr lang="en-US" altLang="zh-TW" dirty="0"/>
              <a:t>Recently,</a:t>
            </a:r>
            <a:r>
              <a:rPr lang="en-US" altLang="zh-TW" baseline="0" dirty="0"/>
              <a:t> many deep learning based models have been used as G </a:t>
            </a:r>
          </a:p>
          <a:p>
            <a:r>
              <a:rPr lang="en-US" altLang="zh-TW" baseline="0" dirty="0"/>
              <a:t>Such as DNN, DDAE, RNN (LSTM) and CNN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Meanwhile, there are several types of objective functions have been derived </a:t>
            </a:r>
          </a:p>
          <a:p>
            <a:r>
              <a:rPr lang="en-US" altLang="zh-TW" baseline="0" dirty="0"/>
              <a:t>Such as MSE, Maximum likelihood, L1 norm, and STOI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More recently, GAN is used for the objective function</a:t>
            </a:r>
          </a:p>
          <a:p>
            <a:r>
              <a:rPr lang="en-US" altLang="zh-TW" baseline="0" dirty="0"/>
              <a:t>The idea is that we don’t need to define an objective function </a:t>
            </a:r>
          </a:p>
          <a:p>
            <a:r>
              <a:rPr lang="en-US" altLang="zh-TW" baseline="0" dirty="0"/>
              <a:t>We directly train another model to judge whether the output is good enough or not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6688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</a:t>
            </a:r>
            <a:r>
              <a:rPr lang="en-US" altLang="zh-TW" baseline="0" dirty="0"/>
              <a:t> is an autoencoder model </a:t>
            </a:r>
          </a:p>
          <a:p>
            <a:r>
              <a:rPr lang="en-US" altLang="zh-TW" baseline="0" dirty="0"/>
              <a:t>Both the input and output is acoustic features</a:t>
            </a:r>
          </a:p>
          <a:p>
            <a:r>
              <a:rPr lang="en-US" altLang="zh-TW" baseline="0" dirty="0"/>
              <a:t>In this work, we can define some distributions </a:t>
            </a:r>
          </a:p>
          <a:p>
            <a:r>
              <a:rPr lang="en-US" altLang="zh-TW" baseline="0" dirty="0"/>
              <a:t>And D is used to force the code vectors to have the same distributions to the defined distribution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In this work, they have defined distributions of four emotions, including angry, sad, neural, and happy</a:t>
            </a:r>
            <a:endParaRPr lang="en-US" altLang="zh-TW" dirty="0"/>
          </a:p>
          <a:p>
            <a:r>
              <a:rPr lang="en-US" altLang="zh-TW" dirty="0"/>
              <a:t>Accordingly</a:t>
            </a:r>
            <a:r>
              <a:rPr lang="en-US" altLang="zh-TW" baseline="0" dirty="0"/>
              <a:t> each code vector is a two dimensional vector </a:t>
            </a:r>
          </a:p>
          <a:p>
            <a:r>
              <a:rPr lang="en-US" altLang="zh-TW" baseline="0" dirty="0"/>
              <a:t>The results show that in the two-D space, the four emotions are clearly separated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25395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Based</a:t>
            </a:r>
            <a:r>
              <a:rPr lang="en-US" altLang="zh-TW" baseline="0" dirty="0"/>
              <a:t> on the code vectors, we conducted the emotion recognition task</a:t>
            </a:r>
          </a:p>
          <a:p>
            <a:r>
              <a:rPr lang="en-US" altLang="zh-TW" baseline="0" dirty="0"/>
              <a:t>The results show that using the 2-D code vector, we can achieve similar recognition results to the original system, </a:t>
            </a:r>
          </a:p>
          <a:p>
            <a:r>
              <a:rPr lang="en-US" altLang="zh-TW" baseline="0" dirty="0"/>
              <a:t>which uses a high-dimensional vector </a:t>
            </a:r>
          </a:p>
          <a:p>
            <a:r>
              <a:rPr lang="en-US" altLang="zh-TW" baseline="0" dirty="0"/>
              <a:t>The results also show that the 2-D vector outperforms several traditional approaches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The authors further used the AAE system to synthesize training data</a:t>
            </a:r>
          </a:p>
          <a:p>
            <a:r>
              <a:rPr lang="en-US" altLang="zh-TW" baseline="0" dirty="0"/>
              <a:t>The results show that by combining the original training data with synthesized training data, </a:t>
            </a:r>
          </a:p>
          <a:p>
            <a:r>
              <a:rPr lang="en-US" altLang="zh-TW" baseline="0" dirty="0"/>
              <a:t>we can obtain better emotion recognition results </a:t>
            </a:r>
          </a:p>
          <a:p>
            <a:r>
              <a:rPr lang="en-US" altLang="zh-TW" baseline="0" dirty="0"/>
              <a:t>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7912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2800" dirty="0"/>
              <a:t>Next,</a:t>
            </a:r>
            <a:r>
              <a:rPr lang="en-US" altLang="zh-TW" sz="2800" baseline="0" dirty="0"/>
              <a:t> I am going to present GAN for lip reading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4130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</a:t>
            </a:r>
            <a:r>
              <a:rPr lang="en-US" altLang="zh-TW" baseline="0" dirty="0"/>
              <a:t> a lip-reading system,</a:t>
            </a:r>
            <a:r>
              <a:rPr lang="zh-TW" altLang="en-US" baseline="0" dirty="0"/>
              <a:t> </a:t>
            </a:r>
            <a:r>
              <a:rPr lang="en-US" altLang="zh-TW" baseline="0" dirty="0"/>
              <a:t>the input is the video of the speaker and the output is word </a:t>
            </a:r>
          </a:p>
          <a:p>
            <a:r>
              <a:rPr lang="en-US" altLang="zh-TW" baseline="0" dirty="0"/>
              <a:t>If we train and testing recognition with the same speaker </a:t>
            </a:r>
          </a:p>
          <a:p>
            <a:r>
              <a:rPr lang="en-US" altLang="zh-TW" baseline="0" dirty="0"/>
              <a:t>The recognition can be around 80 % word accuracy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However, if a new speaker tried to use the system, the recognition accuracy will be significantly reduced </a:t>
            </a:r>
          </a:p>
          <a:p>
            <a:r>
              <a:rPr lang="en-US" altLang="zh-TW" baseline="0" dirty="0"/>
              <a:t>Here, the same domain adversarial training can be used to adapt the model </a:t>
            </a:r>
          </a:p>
          <a:p>
            <a:r>
              <a:rPr lang="en-US" altLang="zh-TW" baseline="0" dirty="0"/>
              <a:t>And thus to minimize the speaker information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4335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</a:t>
            </a:r>
            <a:r>
              <a:rPr lang="en-US" altLang="zh-TW" baseline="0" dirty="0"/>
              <a:t> results are listed here</a:t>
            </a:r>
          </a:p>
          <a:p>
            <a:r>
              <a:rPr lang="en-US" altLang="zh-TW" baseline="0" dirty="0"/>
              <a:t>The top is the baseline, where no adaptation is applied </a:t>
            </a:r>
          </a:p>
          <a:p>
            <a:r>
              <a:rPr lang="en-US" altLang="zh-TW" dirty="0"/>
              <a:t>As</a:t>
            </a:r>
            <a:r>
              <a:rPr lang="en-US" altLang="zh-TW" baseline="0" dirty="0"/>
              <a:t> you can see, without adaptation, the word accuracy is very low 18.7 %</a:t>
            </a:r>
          </a:p>
          <a:p>
            <a:r>
              <a:rPr lang="en-US" altLang="zh-TW" baseline="0" dirty="0"/>
              <a:t>If we train the recognizer with data from more speakers, then we can get some performance improvements </a:t>
            </a:r>
          </a:p>
          <a:p>
            <a:r>
              <a:rPr lang="en-US" altLang="zh-TW" baseline="0" dirty="0"/>
              <a:t>When we apply the domain adversarial training, we note that the recognition results in different systems are all improved </a:t>
            </a:r>
          </a:p>
          <a:p>
            <a:r>
              <a:rPr lang="en-US" altLang="zh-TW" baseline="0" dirty="0"/>
              <a:t>Finally, since the authors test the adaptation performance using less data</a:t>
            </a:r>
          </a:p>
          <a:p>
            <a:r>
              <a:rPr lang="en-US" altLang="zh-TW" baseline="0" dirty="0"/>
              <a:t>The results are listed here</a:t>
            </a:r>
          </a:p>
          <a:p>
            <a:r>
              <a:rPr lang="en-US" altLang="zh-TW" baseline="0" dirty="0"/>
              <a:t>The results show that the DAT system still outperforms the baseline among different systems </a:t>
            </a:r>
          </a:p>
          <a:p>
            <a:r>
              <a:rPr lang="en-US" altLang="zh-TW" baseline="0" dirty="0"/>
              <a:t>The results confirm the effectiveness of DAT for model adaptation for the lip-reading system </a:t>
            </a:r>
          </a:p>
          <a:p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7717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2800" dirty="0"/>
              <a:t>Next,</a:t>
            </a:r>
            <a:r>
              <a:rPr lang="en-US" altLang="zh-TW" sz="2800" baseline="0" dirty="0"/>
              <a:t> I am going to provide conclusion remarks </a:t>
            </a:r>
          </a:p>
          <a:p>
            <a:pPr lvl="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0900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Speech signal generation is a regression task </a:t>
            </a:r>
          </a:p>
          <a:p>
            <a:r>
              <a:rPr lang="en-US" altLang="zh-TW" baseline="0" dirty="0"/>
              <a:t>The goal is to generate output speech that is close to the clean speech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In this tutorial, I am going to present some approaches that use conditional GAN and Cycle-GAN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Where GAN is used as a new objective function </a:t>
            </a:r>
          </a:p>
          <a:p>
            <a:r>
              <a:rPr lang="en-US" altLang="zh-TW" baseline="0" dirty="0"/>
              <a:t>Or, by GAN, we may not need paired training data</a:t>
            </a:r>
          </a:p>
          <a:p>
            <a:r>
              <a:rPr lang="en-US" altLang="zh-TW" baseline="0" dirty="0"/>
              <a:t>The conditional GAN and Cycle-GAN (that presented in Part-I) are used for this task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05062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/>
              <a:t>Speech, Speaker, Emotion Recognition and Lip-reading are Classification Tasks</a:t>
            </a:r>
          </a:p>
          <a:p>
            <a:r>
              <a:rPr lang="en-US" altLang="zh-TW" sz="1200" dirty="0"/>
              <a:t>For the classification</a:t>
            </a:r>
            <a:r>
              <a:rPr lang="en-US" altLang="zh-TW" sz="1200" baseline="0" dirty="0"/>
              <a:t> task, we train a classifier using training data</a:t>
            </a:r>
          </a:p>
          <a:p>
            <a:r>
              <a:rPr lang="en-US" altLang="zh-TW" sz="1200" baseline="0" dirty="0"/>
              <a:t>Usually, we test recognition on another domain </a:t>
            </a:r>
          </a:p>
          <a:p>
            <a:r>
              <a:rPr lang="en-US" altLang="zh-TW" sz="1200" baseline="0" dirty="0"/>
              <a:t>The acoustic mismatch of training and testing data may degrade the recognition performance </a:t>
            </a:r>
          </a:p>
          <a:p>
            <a:r>
              <a:rPr lang="en-US" altLang="zh-TW" sz="1200" baseline="0" dirty="0"/>
              <a:t>To address this issue, we prepare a small amount of adaptation data to adapt the classifier </a:t>
            </a:r>
          </a:p>
          <a:p>
            <a:r>
              <a:rPr lang="en-US" altLang="zh-TW" sz="1200" baseline="0" dirty="0"/>
              <a:t>Then we use the adapted classifier to test recognition using the test data</a:t>
            </a:r>
          </a:p>
          <a:p>
            <a:r>
              <a:rPr lang="en-US" altLang="zh-TW" sz="1200" baseline="0" dirty="0"/>
              <a:t>For this task, the domain adversarial training (introduced in Part-1) to perform model adaptation </a:t>
            </a:r>
          </a:p>
          <a:p>
            <a:endParaRPr lang="en-US" altLang="zh-TW" sz="1200" baseline="0" dirty="0"/>
          </a:p>
          <a:p>
            <a:endParaRPr lang="en-US" altLang="zh-TW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7112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Due to the limitation of time, I did not</a:t>
            </a:r>
            <a:r>
              <a:rPr lang="en-US" altLang="zh-TW" baseline="0" dirty="0"/>
              <a:t> review all the papers of GAN-based signal processing </a:t>
            </a:r>
          </a:p>
          <a:p>
            <a:r>
              <a:rPr lang="en-US" altLang="zh-TW" baseline="0" dirty="0"/>
              <a:t>Here are some more related works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30E42-3EE2-4D0F-BD03-B8C9BCE450C7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832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We also</a:t>
            </a:r>
            <a:r>
              <a:rPr lang="en-US" altLang="zh-TW" baseline="0" dirty="0"/>
              <a:t> list the reference papers here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30E42-3EE2-4D0F-BD03-B8C9BCE450C7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654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 is a GAN-based speech enhancement system, SEGAN</a:t>
            </a:r>
            <a:endParaRPr lang="en-US" altLang="zh-TW" baseline="0" dirty="0"/>
          </a:p>
          <a:p>
            <a:r>
              <a:rPr lang="en-US" altLang="zh-TW" baseline="0" dirty="0"/>
              <a:t>The input of the generator is noisy speech waveform</a:t>
            </a:r>
          </a:p>
          <a:p>
            <a:r>
              <a:rPr lang="en-US" altLang="zh-TW" baseline="0" dirty="0"/>
              <a:t>Then G generates the output speech waveform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Instead of using an objective function to compute the difference of output and clean speech waveforms  </a:t>
            </a:r>
          </a:p>
          <a:p>
            <a:r>
              <a:rPr lang="en-US" altLang="zh-TW" baseline="0" dirty="0"/>
              <a:t>We used a discriminator, D, to distinguish the output  and clean speech waveforms </a:t>
            </a:r>
          </a:p>
          <a:p>
            <a:r>
              <a:rPr lang="en-US" altLang="zh-TW" baseline="0" dirty="0"/>
              <a:t>If D can easily discriminate the output and clean </a:t>
            </a:r>
          </a:p>
          <a:p>
            <a:r>
              <a:rPr lang="en-US" altLang="zh-TW" baseline="0" dirty="0"/>
              <a:t>Means that if the output is not good enough </a:t>
            </a:r>
          </a:p>
          <a:p>
            <a:r>
              <a:rPr lang="en-US" altLang="zh-TW" baseline="0" dirty="0"/>
              <a:t>then D will force G to update model parameters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After the parameters in G have been updated </a:t>
            </a:r>
          </a:p>
          <a:p>
            <a:r>
              <a:rPr lang="zh-TW" altLang="en-US" baseline="0" dirty="0"/>
              <a:t>Ｇ</a:t>
            </a:r>
            <a:r>
              <a:rPr lang="en-US" altLang="zh-TW" baseline="0" dirty="0"/>
              <a:t>can generate better output </a:t>
            </a:r>
          </a:p>
          <a:p>
            <a:r>
              <a:rPr lang="en-US" altLang="zh-TW" baseline="0" dirty="0"/>
              <a:t>Then D has to become better </a:t>
            </a:r>
          </a:p>
          <a:p>
            <a:r>
              <a:rPr lang="en-US" altLang="zh-TW" baseline="0" dirty="0"/>
              <a:t>So that D can discriminate better output and clean speech waveforms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To attain better enhancement performance, the cost function of SEGAN is an combination of GAN loss and L1 loss </a:t>
            </a:r>
          </a:p>
          <a:p>
            <a:r>
              <a:rPr lang="en-US" altLang="zh-TW" baseline="0" dirty="0"/>
              <a:t>Because the system is based on the conditional GAN, we have an random noise input here</a:t>
            </a:r>
          </a:p>
          <a:p>
            <a:r>
              <a:rPr lang="en-US" altLang="zh-TW" baseline="0" dirty="0"/>
              <a:t>In the following discussion, we do not include z for simplicity </a:t>
            </a:r>
          </a:p>
          <a:p>
            <a:r>
              <a:rPr lang="en-US" altLang="zh-TW" baseline="0" dirty="0"/>
              <a:t>We also use the conditional noisy speech waveforms to train D</a:t>
            </a:r>
          </a:p>
          <a:p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7248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We also noted that in</a:t>
            </a:r>
            <a:r>
              <a:rPr lang="en-US" altLang="zh-TW" baseline="0" dirty="0"/>
              <a:t> this ICASSP, many approaches have been proposed that are based on GAN</a:t>
            </a:r>
            <a:r>
              <a:rPr lang="zh-TW" altLang="en-US" baseline="0" dirty="0"/>
              <a:t> </a:t>
            </a:r>
            <a:r>
              <a:rPr lang="en-US" altLang="zh-TW" baseline="0" dirty="0"/>
              <a:t>for speech signal processing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30E42-3EE2-4D0F-BD03-B8C9BCE450C7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61361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30E42-3EE2-4D0F-BD03-B8C9BCE450C7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17906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To</a:t>
            </a:r>
            <a:r>
              <a:rPr lang="en-US" altLang="zh-TW" baseline="0" dirty="0"/>
              <a:t> me, I think GAN for speech signal processing is a promising direction and still have room for further improvements</a:t>
            </a:r>
          </a:p>
          <a:p>
            <a:r>
              <a:rPr lang="en-US" altLang="zh-TW" baseline="0" dirty="0"/>
              <a:t>Thank you very much for your listening </a:t>
            </a:r>
          </a:p>
          <a:p>
            <a:r>
              <a:rPr lang="en-US" altLang="zh-TW" baseline="0" dirty="0"/>
              <a:t>You are very welcome to contact me to exchange research experience with me </a:t>
            </a:r>
          </a:p>
          <a:p>
            <a:r>
              <a:rPr lang="en-US" altLang="zh-TW" baseline="0" dirty="0"/>
              <a:t>Here is my contact list </a:t>
            </a:r>
          </a:p>
          <a:p>
            <a:r>
              <a:rPr lang="en-US" altLang="zh-TW" baseline="0" dirty="0"/>
              <a:t>Thank you very much for your listening </a:t>
            </a:r>
          </a:p>
          <a:p>
            <a:r>
              <a:rPr lang="en-US" altLang="zh-TW" baseline="0" dirty="0"/>
              <a:t>If you have any question, I would be happy to address them now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30E42-3EE2-4D0F-BD03-B8C9BCE450C7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881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/>
              <a:t>The authors reported both objective and subjective evaluation results </a:t>
            </a:r>
          </a:p>
          <a:p>
            <a:r>
              <a:rPr lang="en-US" altLang="zh-TW" baseline="0" dirty="0"/>
              <a:t>For the objective results, SEGAN yields higher scores than noisy and Weiner filter </a:t>
            </a:r>
          </a:p>
          <a:p>
            <a:r>
              <a:rPr lang="en-US" altLang="zh-TW" baseline="0" dirty="0"/>
              <a:t>For the subjective listening results, SEGAN gives higher scores and better preference test results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03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</a:t>
            </a:r>
            <a:r>
              <a:rPr lang="en-US" altLang="zh-TW" baseline="0" dirty="0"/>
              <a:t> slide shows the pix2pix GAN-based speech enhancement approach </a:t>
            </a:r>
            <a:endParaRPr lang="en-US" altLang="zh-TW" dirty="0"/>
          </a:p>
          <a:p>
            <a:r>
              <a:rPr lang="en-US" altLang="zh-TW" dirty="0"/>
              <a:t>The system</a:t>
            </a:r>
            <a:r>
              <a:rPr lang="en-US" altLang="zh-TW" baseline="0" dirty="0"/>
              <a:t> is very similar to SEGAN </a:t>
            </a:r>
          </a:p>
          <a:p>
            <a:r>
              <a:rPr lang="en-US" altLang="zh-TW" baseline="0" dirty="0"/>
              <a:t>The only difference is that the Pix2pix approach performs speech enhancement in the spectral domain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baseline="0" dirty="0"/>
              <a:t>The input of G is noisy speech spectrogram </a:t>
            </a:r>
          </a:p>
          <a:p>
            <a:r>
              <a:rPr lang="en-US" altLang="zh-TW" baseline="0" dirty="0"/>
              <a:t>Then G generates the output speech spectrogram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The combination of output and noisy speech spectrogram is treated as the fake</a:t>
            </a:r>
            <a:r>
              <a:rPr lang="zh-TW" altLang="en-US" baseline="0" dirty="0"/>
              <a:t> </a:t>
            </a:r>
            <a:r>
              <a:rPr lang="en-US" altLang="zh-TW" baseline="0" dirty="0"/>
              <a:t>input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The combination of clean and noisy speech spectrogram is treated as the real input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91A8-92D6-4C4C-B7EE-8DAAB567DED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85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50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38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69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73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98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66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2018/6/5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30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2018/6/5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37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2018/6/5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20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51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B0D4-50AE-455C-8CB8-FA91D2297756}" type="datetimeFigureOut">
              <a:rPr lang="zh-TW" altLang="en-US" smtClean="0"/>
              <a:t>2018/6/5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46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6B0D4-50AE-455C-8CB8-FA91D2297756}" type="datetimeFigureOut">
              <a:rPr lang="zh-TW" altLang="en-US" smtClean="0"/>
              <a:t>2018/6/5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18D97-057B-4649-A039-448A1754A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35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13" Type="http://schemas.openxmlformats.org/officeDocument/2006/relationships/image" Target="../media/image220.png"/><Relationship Id="rId3" Type="http://schemas.openxmlformats.org/officeDocument/2006/relationships/image" Target="../media/image1041.png"/><Relationship Id="rId7" Type="http://schemas.openxmlformats.org/officeDocument/2006/relationships/image" Target="../media/image19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image" Target="../media/image1.emf"/><Relationship Id="rId5" Type="http://schemas.openxmlformats.org/officeDocument/2006/relationships/image" Target="../media/image1160.png"/><Relationship Id="rId10" Type="http://schemas.openxmlformats.org/officeDocument/2006/relationships/image" Target="../media/image1200.png"/><Relationship Id="rId4" Type="http://schemas.openxmlformats.org/officeDocument/2006/relationships/image" Target="../media/image1050.png"/><Relationship Id="rId9" Type="http://schemas.openxmlformats.org/officeDocument/2006/relationships/image" Target="../media/image11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1230.pn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png"/><Relationship Id="rId3" Type="http://schemas.openxmlformats.org/officeDocument/2006/relationships/image" Target="../media/image341.png"/><Relationship Id="rId7" Type="http://schemas.openxmlformats.org/officeDocument/2006/relationships/image" Target="../media/image38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1.png"/><Relationship Id="rId4" Type="http://schemas.openxmlformats.org/officeDocument/2006/relationships/image" Target="../media/image351.png"/><Relationship Id="rId9" Type="http://schemas.openxmlformats.org/officeDocument/2006/relationships/image" Target="../media/image4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10" Type="http://schemas.openxmlformats.org/officeDocument/2006/relationships/image" Target="../media/image310.png"/><Relationship Id="rId4" Type="http://schemas.openxmlformats.org/officeDocument/2006/relationships/image" Target="../media/image370.png"/><Relationship Id="rId9" Type="http://schemas.openxmlformats.org/officeDocument/2006/relationships/image" Target="../media/image4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60.png"/><Relationship Id="rId10" Type="http://schemas.openxmlformats.org/officeDocument/2006/relationships/image" Target="../media/image290.png"/><Relationship Id="rId4" Type="http://schemas.openxmlformats.org/officeDocument/2006/relationships/image" Target="../media/image440.png"/><Relationship Id="rId9" Type="http://schemas.openxmlformats.org/officeDocument/2006/relationships/image" Target="../media/image521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0.png"/><Relationship Id="rId18" Type="http://schemas.openxmlformats.org/officeDocument/2006/relationships/image" Target="../media/image491.png"/><Relationship Id="rId8" Type="http://schemas.openxmlformats.org/officeDocument/2006/relationships/image" Target="../media/image541.png"/><Relationship Id="rId3" Type="http://schemas.openxmlformats.org/officeDocument/2006/relationships/image" Target="../media/image470.png"/><Relationship Id="rId12" Type="http://schemas.openxmlformats.org/officeDocument/2006/relationships/image" Target="../media/image580.png"/><Relationship Id="rId17" Type="http://schemas.openxmlformats.org/officeDocument/2006/relationships/image" Target="../media/image630.png"/><Relationship Id="rId7" Type="http://schemas.openxmlformats.org/officeDocument/2006/relationships/image" Target="../media/image531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6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71.png"/><Relationship Id="rId6" Type="http://schemas.openxmlformats.org/officeDocument/2006/relationships/image" Target="../media/image501.png"/><Relationship Id="rId15" Type="http://schemas.openxmlformats.org/officeDocument/2006/relationships/image" Target="../media/image610.png"/><Relationship Id="rId10" Type="http://schemas.openxmlformats.org/officeDocument/2006/relationships/image" Target="../media/image560.png"/><Relationship Id="rId14" Type="http://schemas.openxmlformats.org/officeDocument/2006/relationships/image" Target="../media/image600.png"/><Relationship Id="rId4" Type="http://schemas.openxmlformats.org/officeDocument/2006/relationships/image" Target="../media/image481.png"/><Relationship Id="rId9" Type="http://schemas.openxmlformats.org/officeDocument/2006/relationships/image" Target="../media/image5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10" Type="http://schemas.openxmlformats.org/officeDocument/2006/relationships/image" Target="../media/image691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5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791.png"/><Relationship Id="rId3" Type="http://schemas.openxmlformats.org/officeDocument/2006/relationships/image" Target="../media/image750.png"/><Relationship Id="rId7" Type="http://schemas.openxmlformats.org/officeDocument/2006/relationships/image" Target="../media/image38.emf"/><Relationship Id="rId12" Type="http://schemas.openxmlformats.org/officeDocument/2006/relationships/image" Target="../media/image78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11" Type="http://schemas.openxmlformats.org/officeDocument/2006/relationships/image" Target="../media/image771.png"/><Relationship Id="rId5" Type="http://schemas.openxmlformats.org/officeDocument/2006/relationships/image" Target="../media/image40.png"/><Relationship Id="rId10" Type="http://schemas.openxmlformats.org/officeDocument/2006/relationships/image" Target="../media/image761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8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1.png"/><Relationship Id="rId13" Type="http://schemas.openxmlformats.org/officeDocument/2006/relationships/image" Target="../media/image50.emf"/><Relationship Id="rId3" Type="http://schemas.openxmlformats.org/officeDocument/2006/relationships/image" Target="../media/image811.png"/><Relationship Id="rId7" Type="http://schemas.openxmlformats.org/officeDocument/2006/relationships/image" Target="../media/image881.png"/><Relationship Id="rId12" Type="http://schemas.openxmlformats.org/officeDocument/2006/relationships/image" Target="../media/image3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1.png"/><Relationship Id="rId11" Type="http://schemas.openxmlformats.org/officeDocument/2006/relationships/image" Target="../media/image41.emf"/><Relationship Id="rId5" Type="http://schemas.openxmlformats.org/officeDocument/2006/relationships/image" Target="../media/image861.png"/><Relationship Id="rId10" Type="http://schemas.openxmlformats.org/officeDocument/2006/relationships/image" Target="../media/image37.emf"/><Relationship Id="rId4" Type="http://schemas.openxmlformats.org/officeDocument/2006/relationships/image" Target="../media/image851.png"/><Relationship Id="rId9" Type="http://schemas.openxmlformats.org/officeDocument/2006/relationships/image" Target="../media/image9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2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942.png"/><Relationship Id="rId18" Type="http://schemas.openxmlformats.org/officeDocument/2006/relationships/image" Target="../media/image53.jpeg"/><Relationship Id="rId3" Type="http://schemas.openxmlformats.org/officeDocument/2006/relationships/image" Target="../media/image37.emf"/><Relationship Id="rId21" Type="http://schemas.openxmlformats.org/officeDocument/2006/relationships/image" Target="../media/image1011.png"/><Relationship Id="rId7" Type="http://schemas.openxmlformats.org/officeDocument/2006/relationships/image" Target="../media/image39.png"/><Relationship Id="rId12" Type="http://schemas.openxmlformats.org/officeDocument/2006/relationships/image" Target="../media/image93.png"/><Relationship Id="rId17" Type="http://schemas.openxmlformats.org/officeDocument/2006/relationships/image" Target="../media/image982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972.png"/><Relationship Id="rId20" Type="http://schemas.openxmlformats.org/officeDocument/2006/relationships/image" Target="../media/image9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1.png"/><Relationship Id="rId11" Type="http://schemas.openxmlformats.org/officeDocument/2006/relationships/image" Target="../media/image922.png"/><Relationship Id="rId5" Type="http://schemas.openxmlformats.org/officeDocument/2006/relationships/image" Target="../media/image831.png"/><Relationship Id="rId15" Type="http://schemas.openxmlformats.org/officeDocument/2006/relationships/image" Target="../media/image962.png"/><Relationship Id="rId10" Type="http://schemas.openxmlformats.org/officeDocument/2006/relationships/image" Target="../media/image911.png"/><Relationship Id="rId19" Type="http://schemas.openxmlformats.org/officeDocument/2006/relationships/image" Target="../media/image1001.png"/><Relationship Id="rId4" Type="http://schemas.openxmlformats.org/officeDocument/2006/relationships/image" Target="../media/image821.png"/><Relationship Id="rId9" Type="http://schemas.openxmlformats.org/officeDocument/2006/relationships/image" Target="../media/image38.emf"/><Relationship Id="rId14" Type="http://schemas.openxmlformats.org/officeDocument/2006/relationships/image" Target="../media/image9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5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image" Target="../media/image9910.png"/><Relationship Id="rId7" Type="http://schemas.openxmlformats.org/officeDocument/2006/relationships/image" Target="../media/image970.png"/><Relationship Id="rId12" Type="http://schemas.openxmlformats.org/officeDocument/2006/relationships/image" Target="../media/image8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0.png"/><Relationship Id="rId11" Type="http://schemas.openxmlformats.org/officeDocument/2006/relationships/image" Target="../media/image830.png"/><Relationship Id="rId5" Type="http://schemas.openxmlformats.org/officeDocument/2006/relationships/image" Target="../media/image950.png"/><Relationship Id="rId15" Type="http://schemas.openxmlformats.org/officeDocument/2006/relationships/image" Target="../media/image1031.png"/><Relationship Id="rId10" Type="http://schemas.openxmlformats.org/officeDocument/2006/relationships/image" Target="../media/image820.png"/><Relationship Id="rId9" Type="http://schemas.openxmlformats.org/officeDocument/2006/relationships/image" Target="../media/image9900.png"/><Relationship Id="rId14" Type="http://schemas.openxmlformats.org/officeDocument/2006/relationships/image" Target="../media/image920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1.png"/><Relationship Id="rId18" Type="http://schemas.openxmlformats.org/officeDocument/2006/relationships/image" Target="../media/image9910.png"/><Relationship Id="rId12" Type="http://schemas.openxmlformats.org/officeDocument/2006/relationships/image" Target="../media/image1130.png"/><Relationship Id="rId17" Type="http://schemas.openxmlformats.org/officeDocument/2006/relationships/image" Target="../media/image1080.png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1071.png"/><Relationship Id="rId20" Type="http://schemas.openxmlformats.org/officeDocument/2006/relationships/image" Target="../media/image103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21.png"/><Relationship Id="rId15" Type="http://schemas.openxmlformats.org/officeDocument/2006/relationships/image" Target="../media/image106.png"/><Relationship Id="rId10" Type="http://schemas.openxmlformats.org/officeDocument/2006/relationships/image" Target="../media/image1110.png"/><Relationship Id="rId19" Type="http://schemas.openxmlformats.org/officeDocument/2006/relationships/image" Target="../media/image1091.png"/><Relationship Id="rId14" Type="http://schemas.openxmlformats.org/officeDocument/2006/relationships/image" Target="../media/image11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png"/><Relationship Id="rId3" Type="http://schemas.openxmlformats.org/officeDocument/2006/relationships/image" Target="../media/image1101.png"/><Relationship Id="rId7" Type="http://schemas.openxmlformats.org/officeDocument/2006/relationships/image" Target="../media/image1310.png"/><Relationship Id="rId12" Type="http://schemas.openxmlformats.org/officeDocument/2006/relationships/image" Target="../media/image117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11" Type="http://schemas.openxmlformats.org/officeDocument/2006/relationships/image" Target="../media/image1350.png"/><Relationship Id="rId5" Type="http://schemas.openxmlformats.org/officeDocument/2006/relationships/image" Target="../media/image1100.png"/><Relationship Id="rId10" Type="http://schemas.openxmlformats.org/officeDocument/2006/relationships/image" Target="../media/image1340.png"/><Relationship Id="rId4" Type="http://schemas.openxmlformats.org/officeDocument/2006/relationships/image" Target="../media/image1270.png"/><Relationship Id="rId9" Type="http://schemas.openxmlformats.org/officeDocument/2006/relationships/image" Target="../media/image13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7" Type="http://schemas.openxmlformats.org/officeDocument/2006/relationships/image" Target="../media/image14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5" Type="http://schemas.openxmlformats.org/officeDocument/2006/relationships/image" Target="../media/image1400.png"/><Relationship Id="rId4" Type="http://schemas.openxmlformats.org/officeDocument/2006/relationships/image" Target="../media/image139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image" Target="../media/image880.png"/><Relationship Id="rId7" Type="http://schemas.openxmlformats.org/officeDocument/2006/relationships/image" Target="../media/image146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0.png"/><Relationship Id="rId11" Type="http://schemas.openxmlformats.org/officeDocument/2006/relationships/image" Target="../media/image60.JPG"/><Relationship Id="rId5" Type="http://schemas.openxmlformats.org/officeDocument/2006/relationships/image" Target="../media/image1440.png"/><Relationship Id="rId10" Type="http://schemas.openxmlformats.org/officeDocument/2006/relationships/image" Target="../media/image9100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0.png"/><Relationship Id="rId13" Type="http://schemas.openxmlformats.org/officeDocument/2006/relationships/image" Target="../media/image1360.png"/><Relationship Id="rId3" Type="http://schemas.openxmlformats.org/officeDocument/2006/relationships/image" Target="../media/image64.JPG"/><Relationship Id="rId7" Type="http://schemas.openxmlformats.org/officeDocument/2006/relationships/image" Target="../media/image1570.png"/><Relationship Id="rId12" Type="http://schemas.openxmlformats.org/officeDocument/2006/relationships/image" Target="../media/image128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0.png"/><Relationship Id="rId11" Type="http://schemas.openxmlformats.org/officeDocument/2006/relationships/image" Target="../media/image1240.png"/><Relationship Id="rId5" Type="http://schemas.openxmlformats.org/officeDocument/2006/relationships/image" Target="../media/image1550.png"/><Relationship Id="rId10" Type="http://schemas.openxmlformats.org/officeDocument/2006/relationships/image" Target="../media/image1220.png"/><Relationship Id="rId4" Type="http://schemas.openxmlformats.org/officeDocument/2006/relationships/image" Target="../media/image1540.png"/><Relationship Id="rId9" Type="http://schemas.openxmlformats.org/officeDocument/2006/relationships/image" Target="../media/image1210.png"/><Relationship Id="rId14" Type="http://schemas.openxmlformats.org/officeDocument/2006/relationships/image" Target="../media/image137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5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mailto:yu.tsao@citi.sinica.edu.tw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7306BF78-0ADF-4368-8342-0B2C3F8DB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1593516"/>
            <a:ext cx="5829300" cy="1790700"/>
          </a:xfrm>
        </p:spPr>
        <p:txBody>
          <a:bodyPr>
            <a:normAutofit/>
          </a:bodyPr>
          <a:lstStyle/>
          <a:p>
            <a:r>
              <a:rPr lang="en-US" altLang="zh-TW" sz="3300" dirty="0"/>
              <a:t>Generative Adversarial Network </a:t>
            </a:r>
            <a:br>
              <a:rPr lang="en-US" altLang="zh-TW" sz="3300" dirty="0"/>
            </a:br>
            <a:r>
              <a:rPr lang="en-US" altLang="zh-TW" sz="2100" dirty="0"/>
              <a:t>and its Applications to Signal Processing </a:t>
            </a:r>
            <a:br>
              <a:rPr lang="en-US" altLang="zh-TW" sz="2100" dirty="0"/>
            </a:br>
            <a:r>
              <a:rPr lang="en-US" altLang="zh-TW" sz="2100" dirty="0"/>
              <a:t>and Natural Language Processing</a:t>
            </a:r>
            <a:endParaRPr lang="zh-TW" altLang="en-US" sz="21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2697972-6A10-416F-9E36-F23BAC49F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3706490"/>
            <a:ext cx="5143500" cy="1241822"/>
          </a:xfrm>
        </p:spPr>
        <p:txBody>
          <a:bodyPr>
            <a:normAutofit/>
          </a:bodyPr>
          <a:lstStyle/>
          <a:p>
            <a:r>
              <a:rPr lang="en-US" altLang="zh-TW" sz="4050" dirty="0">
                <a:solidFill>
                  <a:srgbClr val="0000FF"/>
                </a:solidFill>
              </a:rPr>
              <a:t>Part II: Speech Signal  Processing</a:t>
            </a:r>
          </a:p>
        </p:txBody>
      </p:sp>
    </p:spTree>
    <p:extLst>
      <p:ext uri="{BB962C8B-B14F-4D97-AF65-F5344CB8AC3E}">
        <p14:creationId xmlns:p14="http://schemas.microsoft.com/office/powerpoint/2010/main" val="296821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7"/>
          <a:stretch/>
        </p:blipFill>
        <p:spPr>
          <a:xfrm>
            <a:off x="1177214" y="2091546"/>
            <a:ext cx="5960319" cy="178107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81245" y="1749367"/>
            <a:ext cx="76582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Fig. 2: Spectrogram comparison of Pix2Pix with baseline methods.</a:t>
            </a:r>
            <a:endParaRPr lang="zh-TW" altLang="en-US" sz="2200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3" y="162445"/>
            <a:ext cx="7886700" cy="994172"/>
          </a:xfrm>
        </p:spPr>
        <p:txBody>
          <a:bodyPr/>
          <a:lstStyle/>
          <a:p>
            <a:r>
              <a:rPr lang="en-US" altLang="zh-TW" dirty="0"/>
              <a:t>Speech Enhancement (Pix2Pix)</a:t>
            </a:r>
            <a:endParaRPr lang="zh-TW" altLang="en-US" dirty="0"/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352755" y="1097374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Spectrogram analysis </a:t>
            </a:r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8"/>
          <a:stretch/>
        </p:blipFill>
        <p:spPr>
          <a:xfrm>
            <a:off x="2525678" y="3999359"/>
            <a:ext cx="3904422" cy="170745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835081" y="6145703"/>
            <a:ext cx="7343719" cy="43088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Pix2Pix</a:t>
            </a:r>
            <a:r>
              <a:rPr lang="zh-TW" altLang="en-US" sz="2200" dirty="0"/>
              <a:t> </a:t>
            </a:r>
            <a:r>
              <a:rPr lang="en-US" altLang="zh-TW" sz="2200" dirty="0"/>
              <a:t>outperforms STAT-MMSE and is competitive to DNN SE.</a:t>
            </a:r>
          </a:p>
        </p:txBody>
      </p:sp>
      <p:sp>
        <p:nvSpPr>
          <p:cNvPr id="7" name="矩形 6"/>
          <p:cNvSpPr/>
          <p:nvPr/>
        </p:nvSpPr>
        <p:spPr>
          <a:xfrm>
            <a:off x="2986861" y="5556458"/>
            <a:ext cx="11705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/>
              <a:t>NG-DNN</a:t>
            </a:r>
            <a:endParaRPr lang="zh-TW" altLang="en-US" sz="2200" dirty="0"/>
          </a:p>
        </p:txBody>
      </p:sp>
      <p:sp>
        <p:nvSpPr>
          <p:cNvPr id="9" name="矩形 8"/>
          <p:cNvSpPr/>
          <p:nvPr/>
        </p:nvSpPr>
        <p:spPr>
          <a:xfrm>
            <a:off x="4618557" y="5564800"/>
            <a:ext cx="15428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/>
              <a:t>STAT-MMSE</a:t>
            </a:r>
            <a:endParaRPr lang="zh-TW" altLang="en-US" sz="2200" dirty="0"/>
          </a:p>
        </p:txBody>
      </p:sp>
      <p:sp>
        <p:nvSpPr>
          <p:cNvPr id="4" name="矩形 3"/>
          <p:cNvSpPr/>
          <p:nvPr/>
        </p:nvSpPr>
        <p:spPr>
          <a:xfrm>
            <a:off x="1742670" y="3688528"/>
            <a:ext cx="11129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Noisy</a:t>
            </a:r>
            <a:endParaRPr lang="zh-TW" altLang="en-US" sz="2200" dirty="0"/>
          </a:p>
        </p:txBody>
      </p:sp>
      <p:sp>
        <p:nvSpPr>
          <p:cNvPr id="5" name="矩形 4"/>
          <p:cNvSpPr/>
          <p:nvPr/>
        </p:nvSpPr>
        <p:spPr>
          <a:xfrm>
            <a:off x="3567968" y="3658777"/>
            <a:ext cx="12939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     Clean</a:t>
            </a:r>
            <a:endParaRPr lang="zh-TW" altLang="en-US" sz="2200" dirty="0"/>
          </a:p>
        </p:txBody>
      </p:sp>
      <p:sp>
        <p:nvSpPr>
          <p:cNvPr id="6" name="矩形 5"/>
          <p:cNvSpPr/>
          <p:nvPr/>
        </p:nvSpPr>
        <p:spPr>
          <a:xfrm>
            <a:off x="5574298" y="3652409"/>
            <a:ext cx="14382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/>
              <a:t>NG-Pix2Pix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4374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47019" y="2040115"/>
            <a:ext cx="3827190" cy="1450221"/>
            <a:chOff x="879306" y="2393048"/>
            <a:chExt cx="2088069" cy="904471"/>
          </a:xfrm>
        </p:grpSpPr>
        <p:pic>
          <p:nvPicPr>
            <p:cNvPr id="68" name="圖片 6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36" r="43933" b="53660"/>
            <a:stretch/>
          </p:blipFill>
          <p:spPr>
            <a:xfrm>
              <a:off x="885204" y="2725281"/>
              <a:ext cx="2082171" cy="572238"/>
            </a:xfrm>
            <a:prstGeom prst="rect">
              <a:avLst/>
            </a:prstGeom>
          </p:spPr>
        </p:pic>
        <p:pic>
          <p:nvPicPr>
            <p:cNvPr id="70" name="圖片 6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9" t="363" r="44252" b="89047"/>
            <a:stretch/>
          </p:blipFill>
          <p:spPr>
            <a:xfrm>
              <a:off x="879306" y="2393048"/>
              <a:ext cx="2076272" cy="344254"/>
            </a:xfrm>
            <a:prstGeom prst="rect">
              <a:avLst/>
            </a:prstGeom>
          </p:spPr>
        </p:pic>
      </p:grpSp>
      <p:pic>
        <p:nvPicPr>
          <p:cNvPr id="96" name="圖片 9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1" t="7787" b="74634"/>
          <a:stretch/>
        </p:blipFill>
        <p:spPr>
          <a:xfrm>
            <a:off x="5634172" y="2440952"/>
            <a:ext cx="3003965" cy="1024485"/>
          </a:xfrm>
          <a:prstGeom prst="rect">
            <a:avLst/>
          </a:prstGeom>
        </p:spPr>
      </p:pic>
      <p:sp>
        <p:nvSpPr>
          <p:cNvPr id="81" name="矩形 80"/>
          <p:cNvSpPr/>
          <p:nvPr/>
        </p:nvSpPr>
        <p:spPr>
          <a:xfrm flipV="1">
            <a:off x="1188840" y="3322446"/>
            <a:ext cx="3307977" cy="167888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66757" y="1602063"/>
            <a:ext cx="5629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3: Objective evaluation results.</a:t>
            </a:r>
            <a:endParaRPr lang="zh-TW" altLang="en-US" sz="20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3" y="162445"/>
            <a:ext cx="7886700" cy="994172"/>
          </a:xfrm>
        </p:spPr>
        <p:txBody>
          <a:bodyPr/>
          <a:lstStyle/>
          <a:p>
            <a:r>
              <a:rPr lang="en-US" altLang="zh-TW" dirty="0"/>
              <a:t>Speech Enhancement (Pix2Pix)</a:t>
            </a:r>
            <a:endParaRPr lang="zh-TW" altLang="en-US" dirty="0"/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352755" y="1097374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Objective evaluation and speaker verification test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820264" y="1631306"/>
            <a:ext cx="5629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4: Speaker verification results. </a:t>
            </a:r>
            <a:endParaRPr lang="zh-TW" altLang="en-US" sz="2000" dirty="0"/>
          </a:p>
        </p:txBody>
      </p:sp>
      <p:sp>
        <p:nvSpPr>
          <p:cNvPr id="16" name="矩形 15"/>
          <p:cNvSpPr/>
          <p:nvPr/>
        </p:nvSpPr>
        <p:spPr>
          <a:xfrm>
            <a:off x="842512" y="5306714"/>
            <a:ext cx="7955504" cy="144655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1.  From the objective evaluations, Pix2Pix</a:t>
            </a:r>
            <a:r>
              <a:rPr lang="zh-TW" altLang="en-US" sz="2200" dirty="0"/>
              <a:t> </a:t>
            </a:r>
            <a:r>
              <a:rPr lang="en-US" altLang="zh-TW" sz="2200" dirty="0"/>
              <a:t>outperforms Noisy and </a:t>
            </a:r>
            <a:br>
              <a:rPr lang="en-US" altLang="zh-TW" sz="2200" dirty="0"/>
            </a:br>
            <a:r>
              <a:rPr lang="en-US" altLang="zh-TW" sz="2200" dirty="0"/>
              <a:t>     MMSE and is competitive to DNN SE.</a:t>
            </a:r>
          </a:p>
          <a:p>
            <a:endParaRPr lang="en-US" altLang="zh-TW" sz="2200" dirty="0"/>
          </a:p>
          <a:p>
            <a:pPr marL="457200" indent="-457200">
              <a:buAutoNum type="arabicPeriod"/>
            </a:pPr>
            <a:endParaRPr lang="en-US" altLang="zh-TW" sz="2200" dirty="0"/>
          </a:p>
        </p:txBody>
      </p:sp>
      <p:grpSp>
        <p:nvGrpSpPr>
          <p:cNvPr id="78" name="群組 77"/>
          <p:cNvGrpSpPr/>
          <p:nvPr/>
        </p:nvGrpSpPr>
        <p:grpSpPr>
          <a:xfrm>
            <a:off x="6395279" y="3976172"/>
            <a:ext cx="1844176" cy="1157928"/>
            <a:chOff x="6953840" y="3983991"/>
            <a:chExt cx="1713558" cy="101311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7" t="7939" r="69335" b="74677"/>
            <a:stretch/>
          </p:blipFill>
          <p:spPr>
            <a:xfrm>
              <a:off x="7240589" y="3995710"/>
              <a:ext cx="1415265" cy="965776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9" t="12142" r="85203" b="71644"/>
            <a:stretch/>
          </p:blipFill>
          <p:spPr>
            <a:xfrm>
              <a:off x="6953840" y="4017281"/>
              <a:ext cx="364941" cy="955924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6953840" y="3983991"/>
              <a:ext cx="1713558" cy="10131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885204" y="6004276"/>
            <a:ext cx="79839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2.  From the speaker verification results, Pix2Pix outperforms the </a:t>
            </a:r>
            <a:br>
              <a:rPr lang="en-US" altLang="zh-TW" sz="2200" dirty="0"/>
            </a:br>
            <a:r>
              <a:rPr lang="en-US" altLang="zh-TW" sz="2200" dirty="0"/>
              <a:t>     baseline models when the clean training data is used.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647018" y="3671895"/>
            <a:ext cx="3827190" cy="1378363"/>
            <a:chOff x="2371841" y="3937304"/>
            <a:chExt cx="2168896" cy="821868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53" t="29206" b="53655"/>
            <a:stretch/>
          </p:blipFill>
          <p:spPr>
            <a:xfrm>
              <a:off x="2949508" y="4202054"/>
              <a:ext cx="1591229" cy="557118"/>
            </a:xfrm>
            <a:prstGeom prst="rect">
              <a:avLst/>
            </a:prstGeom>
          </p:spPr>
        </p:pic>
        <p:pic>
          <p:nvPicPr>
            <p:cNvPr id="71" name="圖片 7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3" t="3517" b="88338"/>
            <a:stretch/>
          </p:blipFill>
          <p:spPr>
            <a:xfrm>
              <a:off x="2924243" y="3937304"/>
              <a:ext cx="1616494" cy="264750"/>
            </a:xfrm>
            <a:prstGeom prst="rect">
              <a:avLst/>
            </a:prstGeom>
          </p:spPr>
        </p:pic>
        <p:pic>
          <p:nvPicPr>
            <p:cNvPr id="72" name="圖片 7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736" r="84897" b="54135"/>
            <a:stretch/>
          </p:blipFill>
          <p:spPr>
            <a:xfrm>
              <a:off x="2371841" y="4189985"/>
              <a:ext cx="560893" cy="556817"/>
            </a:xfrm>
            <a:prstGeom prst="rect">
              <a:avLst/>
            </a:prstGeom>
          </p:spPr>
        </p:pic>
      </p:grpSp>
      <p:grpSp>
        <p:nvGrpSpPr>
          <p:cNvPr id="79" name="群組 78"/>
          <p:cNvGrpSpPr/>
          <p:nvPr/>
        </p:nvGrpSpPr>
        <p:grpSpPr>
          <a:xfrm>
            <a:off x="4936949" y="1946447"/>
            <a:ext cx="4146123" cy="1513773"/>
            <a:chOff x="4718552" y="1980345"/>
            <a:chExt cx="3937303" cy="1513773"/>
          </a:xfrm>
        </p:grpSpPr>
        <p:pic>
          <p:nvPicPr>
            <p:cNvPr id="76" name="圖片 7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9" t="12142" r="85203" b="71644"/>
            <a:stretch/>
          </p:blipFill>
          <p:spPr>
            <a:xfrm>
              <a:off x="5001487" y="2506492"/>
              <a:ext cx="364941" cy="987626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0" t="-926" r="-8966" b="92189"/>
            <a:stretch/>
          </p:blipFill>
          <p:spPr>
            <a:xfrm>
              <a:off x="4718552" y="1980345"/>
              <a:ext cx="3937303" cy="500876"/>
            </a:xfrm>
            <a:prstGeom prst="rect">
              <a:avLst/>
            </a:prstGeom>
          </p:spPr>
        </p:pic>
      </p:grpSp>
      <p:sp>
        <p:nvSpPr>
          <p:cNvPr id="84" name="矩形 83"/>
          <p:cNvSpPr/>
          <p:nvPr/>
        </p:nvSpPr>
        <p:spPr>
          <a:xfrm flipV="1">
            <a:off x="1194213" y="3168469"/>
            <a:ext cx="3297177" cy="14517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/>
        </p:nvSpPr>
        <p:spPr>
          <a:xfrm flipV="1">
            <a:off x="5219904" y="3268783"/>
            <a:ext cx="3426898" cy="183365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/>
        </p:nvSpPr>
        <p:spPr>
          <a:xfrm flipV="1">
            <a:off x="5226276" y="2452535"/>
            <a:ext cx="3396875" cy="33467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/>
        </p:nvSpPr>
        <p:spPr>
          <a:xfrm flipV="1">
            <a:off x="1171617" y="4144742"/>
            <a:ext cx="3282397" cy="27977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/>
        </p:nvSpPr>
        <p:spPr>
          <a:xfrm flipV="1">
            <a:off x="1171617" y="4878843"/>
            <a:ext cx="3307977" cy="167888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/>
        </p:nvSpPr>
        <p:spPr>
          <a:xfrm flipV="1">
            <a:off x="1172792" y="4719128"/>
            <a:ext cx="3306801" cy="15410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/>
        </p:nvSpPr>
        <p:spPr>
          <a:xfrm flipV="1">
            <a:off x="1194214" y="2610369"/>
            <a:ext cx="3282397" cy="27977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/>
        </p:nvSpPr>
        <p:spPr>
          <a:xfrm flipV="1">
            <a:off x="5217894" y="3102354"/>
            <a:ext cx="3428908" cy="15303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/>
        </p:nvSpPr>
        <p:spPr>
          <a:xfrm flipV="1">
            <a:off x="6406768" y="4907476"/>
            <a:ext cx="1832687" cy="23859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/>
        </p:nvSpPr>
        <p:spPr>
          <a:xfrm flipV="1">
            <a:off x="6401651" y="3993765"/>
            <a:ext cx="1825380" cy="38050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/>
        </p:nvSpPr>
        <p:spPr>
          <a:xfrm flipV="1">
            <a:off x="6405693" y="4719128"/>
            <a:ext cx="1833762" cy="19912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5" name="圖片 9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8530" r="92799" b="75766"/>
          <a:stretch/>
        </p:blipFill>
        <p:spPr>
          <a:xfrm>
            <a:off x="4820264" y="2479163"/>
            <a:ext cx="334222" cy="9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4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6" grpId="0" animBg="1"/>
      <p:bldP spid="4" grpId="0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/>
          <p:cNvPicPr preferRelativeResize="0">
            <a:picLocks/>
          </p:cNvPicPr>
          <p:nvPr/>
        </p:nvPicPr>
        <p:blipFill rotWithShape="1">
          <a:blip r:embed="rId3"/>
          <a:srcRect l="13019" t="7660" r="9435" b="11161"/>
          <a:stretch/>
        </p:blipFill>
        <p:spPr>
          <a:xfrm>
            <a:off x="3860054" y="5244449"/>
            <a:ext cx="1620000" cy="12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79" y="1034247"/>
            <a:ext cx="8824753" cy="3263504"/>
          </a:xfrm>
        </p:spPr>
        <p:txBody>
          <a:bodyPr/>
          <a:lstStyle/>
          <a:p>
            <a:r>
              <a:rPr lang="en-US" altLang="zh-TW" dirty="0"/>
              <a:t>Frequency-domain SEGAN (FSEGAN) </a:t>
            </a:r>
            <a:r>
              <a:rPr lang="en-US" altLang="zh-TW" sz="2000" dirty="0">
                <a:solidFill>
                  <a:srgbClr val="0000FF"/>
                </a:solidFill>
              </a:rPr>
              <a:t>[Donahue et al., ICASSP 2018]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DA0DD7C-03D9-4027-92BF-F54C69D01976}"/>
              </a:ext>
            </a:extLst>
          </p:cNvPr>
          <p:cNvSpPr/>
          <p:nvPr/>
        </p:nvSpPr>
        <p:spPr>
          <a:xfrm>
            <a:off x="6137744" y="4317704"/>
            <a:ext cx="1440000" cy="14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200" b="1" i="1" dirty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233D1E01-B0D0-4E4A-94A2-EFCF8DC8A646}"/>
              </a:ext>
            </a:extLst>
          </p:cNvPr>
          <p:cNvSpPr/>
          <p:nvPr/>
        </p:nvSpPr>
        <p:spPr>
          <a:xfrm>
            <a:off x="7618864" y="4847540"/>
            <a:ext cx="315191" cy="392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798F2496-997F-4F8B-BCF0-A4321F228CCE}"/>
              </a:ext>
            </a:extLst>
          </p:cNvPr>
          <p:cNvSpPr/>
          <p:nvPr/>
        </p:nvSpPr>
        <p:spPr>
          <a:xfrm>
            <a:off x="5664126" y="4433106"/>
            <a:ext cx="432824" cy="392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E2CA0E82-5B39-41E7-BD03-51340E9EB337}"/>
              </a:ext>
            </a:extLst>
          </p:cNvPr>
          <p:cNvSpPr/>
          <p:nvPr/>
        </p:nvSpPr>
        <p:spPr>
          <a:xfrm>
            <a:off x="5678194" y="5286582"/>
            <a:ext cx="432824" cy="392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9F1C25F-6173-4134-95DB-03FE14DCC7B3}"/>
              </a:ext>
            </a:extLst>
          </p:cNvPr>
          <p:cNvSpPr txBox="1"/>
          <p:nvPr/>
        </p:nvSpPr>
        <p:spPr>
          <a:xfrm>
            <a:off x="7975175" y="4891910"/>
            <a:ext cx="1684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/>
              <a:t>Scalar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49C14AC-95EB-40A3-9B99-C1529D827D3A}"/>
              </a:ext>
            </a:extLst>
          </p:cNvPr>
          <p:cNvSpPr txBox="1"/>
          <p:nvPr/>
        </p:nvSpPr>
        <p:spPr>
          <a:xfrm>
            <a:off x="2834598" y="4221074"/>
            <a:ext cx="1377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Clean</a:t>
            </a:r>
            <a:endParaRPr lang="zh-TW" altLang="en-US" sz="2200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D2301230-3A3A-4353-BD99-317D93CC410D}"/>
              </a:ext>
            </a:extLst>
          </p:cNvPr>
          <p:cNvSpPr txBox="1"/>
          <p:nvPr/>
        </p:nvSpPr>
        <p:spPr>
          <a:xfrm>
            <a:off x="2751736" y="5554390"/>
            <a:ext cx="1377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Noisy</a:t>
            </a:r>
            <a:endParaRPr lang="zh-TW" altLang="en-US" sz="22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34CD4EB-7BAA-4D44-9C65-78F02936E6A2}"/>
              </a:ext>
            </a:extLst>
          </p:cNvPr>
          <p:cNvSpPr/>
          <p:nvPr/>
        </p:nvSpPr>
        <p:spPr>
          <a:xfrm>
            <a:off x="7759030" y="5143522"/>
            <a:ext cx="148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/>
              <a:t>(Fake</a:t>
            </a:r>
            <a:r>
              <a:rPr lang="en-US" altLang="zh-TW" sz="2200" b="1" dirty="0">
                <a:solidFill>
                  <a:srgbClr val="FF0000"/>
                </a:solidFill>
              </a:rPr>
              <a:t>/</a:t>
            </a:r>
            <a:r>
              <a:rPr lang="en-US" altLang="zh-TW" sz="2200" dirty="0"/>
              <a:t>Real)</a:t>
            </a:r>
            <a:endParaRPr lang="zh-TW" altLang="en-US" sz="2200" dirty="0"/>
          </a:p>
        </p:txBody>
      </p:sp>
      <p:cxnSp>
        <p:nvCxnSpPr>
          <p:cNvPr id="35" name="直線接點 34"/>
          <p:cNvCxnSpPr/>
          <p:nvPr/>
        </p:nvCxnSpPr>
        <p:spPr>
          <a:xfrm flipH="1">
            <a:off x="2751737" y="3640966"/>
            <a:ext cx="547127" cy="292735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449C14AC-95EB-40A3-9B99-C1529D827D3A}"/>
              </a:ext>
            </a:extLst>
          </p:cNvPr>
          <p:cNvSpPr txBox="1"/>
          <p:nvPr/>
        </p:nvSpPr>
        <p:spPr>
          <a:xfrm>
            <a:off x="-218570" y="4153429"/>
            <a:ext cx="1377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Output</a:t>
            </a:r>
            <a:endParaRPr lang="zh-TW" altLang="en-US" sz="2200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D2301230-3A3A-4353-BD99-317D93CC410D}"/>
              </a:ext>
            </a:extLst>
          </p:cNvPr>
          <p:cNvSpPr txBox="1"/>
          <p:nvPr/>
        </p:nvSpPr>
        <p:spPr>
          <a:xfrm>
            <a:off x="-299278" y="5556528"/>
            <a:ext cx="1377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Noisy</a:t>
            </a:r>
            <a:endParaRPr lang="zh-TW" altLang="en-US" sz="22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293ED7-2A84-4D0E-95BA-5F4C5FD9C400}"/>
              </a:ext>
            </a:extLst>
          </p:cNvPr>
          <p:cNvSpPr/>
          <p:nvPr/>
        </p:nvSpPr>
        <p:spPr>
          <a:xfrm>
            <a:off x="2816451" y="1880093"/>
            <a:ext cx="1440000" cy="14400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200" b="1" i="1" dirty="0">
                <a:solidFill>
                  <a:schemeClr val="tx2"/>
                </a:solidFill>
              </a:rPr>
              <a:t>G</a:t>
            </a: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1B247D78-BA52-4C38-AA41-01B9B82D1FE1}"/>
              </a:ext>
            </a:extLst>
          </p:cNvPr>
          <p:cNvSpPr/>
          <p:nvPr/>
        </p:nvSpPr>
        <p:spPr>
          <a:xfrm>
            <a:off x="4312533" y="2386804"/>
            <a:ext cx="396106" cy="4924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7B7AD4A5-C0E0-41E3-AA18-8D02EE613AD7}"/>
              </a:ext>
            </a:extLst>
          </p:cNvPr>
          <p:cNvSpPr/>
          <p:nvPr/>
        </p:nvSpPr>
        <p:spPr>
          <a:xfrm>
            <a:off x="2290987" y="2333783"/>
            <a:ext cx="460749" cy="4924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1069D948-184A-4F11-A947-900FA43244A7}"/>
              </a:ext>
            </a:extLst>
          </p:cNvPr>
          <p:cNvCxnSpPr>
            <a:cxnSpLocks/>
          </p:cNvCxnSpPr>
          <p:nvPr/>
        </p:nvCxnSpPr>
        <p:spPr>
          <a:xfrm>
            <a:off x="6455379" y="2633034"/>
            <a:ext cx="492260" cy="0"/>
          </a:xfrm>
          <a:prstGeom prst="straightConnector1">
            <a:avLst/>
          </a:prstGeom>
          <a:ln w="635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73A4D9C-800F-487C-BD9A-CD677E9E450A}"/>
              </a:ext>
            </a:extLst>
          </p:cNvPr>
          <p:cNvSpPr txBox="1"/>
          <p:nvPr/>
        </p:nvSpPr>
        <p:spPr>
          <a:xfrm>
            <a:off x="703812" y="1625812"/>
            <a:ext cx="1466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Noisy</a:t>
            </a:r>
            <a:endParaRPr lang="zh-TW" altLang="en-US" sz="22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83ECDB0-83CD-4B75-AAE1-0F4C0461C975}"/>
              </a:ext>
            </a:extLst>
          </p:cNvPr>
          <p:cNvSpPr txBox="1"/>
          <p:nvPr/>
        </p:nvSpPr>
        <p:spPr>
          <a:xfrm>
            <a:off x="4930763" y="1635045"/>
            <a:ext cx="1466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Output</a:t>
            </a:r>
            <a:endParaRPr lang="zh-TW" altLang="en-US" sz="22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9E4EE1A1-EBB7-4BA3-9895-541EF1AE920D}"/>
              </a:ext>
            </a:extLst>
          </p:cNvPr>
          <p:cNvSpPr txBox="1"/>
          <p:nvPr/>
        </p:nvSpPr>
        <p:spPr>
          <a:xfrm>
            <a:off x="7126033" y="1638641"/>
            <a:ext cx="1466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Clean</a:t>
            </a:r>
            <a:endParaRPr lang="zh-TW" altLang="en-US" sz="2200" dirty="0"/>
          </a:p>
        </p:txBody>
      </p:sp>
      <p:sp>
        <p:nvSpPr>
          <p:cNvPr id="52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3" y="162445"/>
            <a:ext cx="7886700" cy="994172"/>
          </a:xfrm>
        </p:spPr>
        <p:txBody>
          <a:bodyPr/>
          <a:lstStyle/>
          <a:p>
            <a:r>
              <a:rPr lang="en-US" altLang="zh-TW" dirty="0"/>
              <a:t>Speech Enhancement</a:t>
            </a:r>
            <a:endParaRPr lang="zh-TW" altLang="en-US" dirty="0"/>
          </a:p>
        </p:txBody>
      </p:sp>
      <p:pic>
        <p:nvPicPr>
          <p:cNvPr id="33" name="圖片 32"/>
          <p:cNvPicPr preferRelativeResize="0">
            <a:picLocks/>
          </p:cNvPicPr>
          <p:nvPr/>
        </p:nvPicPr>
        <p:blipFill rotWithShape="1">
          <a:blip r:embed="rId4"/>
          <a:srcRect l="13036" t="7459" r="9570" b="11112"/>
          <a:stretch/>
        </p:blipFill>
        <p:spPr>
          <a:xfrm>
            <a:off x="7025276" y="2039363"/>
            <a:ext cx="1620000" cy="12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34" name="圖片 33"/>
          <p:cNvPicPr preferRelativeResize="0">
            <a:picLocks/>
          </p:cNvPicPr>
          <p:nvPr/>
        </p:nvPicPr>
        <p:blipFill rotWithShape="1">
          <a:blip r:embed="rId5"/>
          <a:srcRect l="13048" t="7553" r="9458" b="11190"/>
          <a:stretch/>
        </p:blipFill>
        <p:spPr>
          <a:xfrm>
            <a:off x="4835379" y="2039363"/>
            <a:ext cx="1620000" cy="12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38" name="圖片 37"/>
          <p:cNvPicPr preferRelativeResize="0">
            <a:picLocks/>
          </p:cNvPicPr>
          <p:nvPr/>
        </p:nvPicPr>
        <p:blipFill rotWithShape="1">
          <a:blip r:embed="rId3"/>
          <a:srcRect l="13019" t="7660" r="9435" b="11161"/>
          <a:stretch/>
        </p:blipFill>
        <p:spPr>
          <a:xfrm>
            <a:off x="567866" y="2039113"/>
            <a:ext cx="1620000" cy="12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41" name="圖片 40"/>
          <p:cNvPicPr preferRelativeResize="0">
            <a:picLocks/>
          </p:cNvPicPr>
          <p:nvPr/>
        </p:nvPicPr>
        <p:blipFill rotWithShape="1">
          <a:blip r:embed="rId5"/>
          <a:srcRect l="13048" t="7553" r="9458" b="11190"/>
          <a:stretch/>
        </p:blipFill>
        <p:spPr>
          <a:xfrm>
            <a:off x="972125" y="3760133"/>
            <a:ext cx="1620000" cy="12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42" name="圖片 41"/>
          <p:cNvPicPr preferRelativeResize="0">
            <a:picLocks/>
          </p:cNvPicPr>
          <p:nvPr/>
        </p:nvPicPr>
        <p:blipFill rotWithShape="1">
          <a:blip r:embed="rId3"/>
          <a:srcRect l="13019" t="7660" r="9435" b="11161"/>
          <a:stretch/>
        </p:blipFill>
        <p:spPr>
          <a:xfrm>
            <a:off x="978531" y="5244449"/>
            <a:ext cx="1620000" cy="12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44" name="圖片 43"/>
          <p:cNvPicPr preferRelativeResize="0">
            <a:picLocks/>
          </p:cNvPicPr>
          <p:nvPr/>
        </p:nvPicPr>
        <p:blipFill rotWithShape="1">
          <a:blip r:embed="rId4"/>
          <a:srcRect l="13036" t="7459" r="9570" b="11112"/>
          <a:stretch/>
        </p:blipFill>
        <p:spPr>
          <a:xfrm>
            <a:off x="3886617" y="3730878"/>
            <a:ext cx="1620000" cy="12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6022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10" y="2091546"/>
            <a:ext cx="4704053" cy="367874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34577" y="1691436"/>
            <a:ext cx="7743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2: Spectrogram comparison of FSEGAN with L1-trained method.</a:t>
            </a:r>
            <a:endParaRPr lang="zh-TW" altLang="en-US" sz="20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3" y="162445"/>
            <a:ext cx="7886700" cy="994172"/>
          </a:xfrm>
        </p:spPr>
        <p:txBody>
          <a:bodyPr/>
          <a:lstStyle/>
          <a:p>
            <a:r>
              <a:rPr lang="en-US" altLang="zh-TW" dirty="0"/>
              <a:t>Speech Enhancement (FSEGAN)</a:t>
            </a: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352755" y="1097374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Spectrogram analysis 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71363" y="6040873"/>
            <a:ext cx="7461524" cy="43088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FSEGAN reduces both additive noise and reverberant smearing.</a:t>
            </a:r>
          </a:p>
        </p:txBody>
      </p:sp>
    </p:spTree>
    <p:extLst>
      <p:ext uri="{BB962C8B-B14F-4D97-AF65-F5344CB8AC3E}">
        <p14:creationId xmlns:p14="http://schemas.microsoft.com/office/powerpoint/2010/main" val="7296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25" y="2171782"/>
            <a:ext cx="3679687" cy="27092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7215" y="1771672"/>
            <a:ext cx="443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5: WER (%) of SEGAN and FSEGAN.</a:t>
            </a:r>
            <a:endParaRPr lang="zh-TW" altLang="en-US" sz="2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782"/>
            <a:ext cx="4746393" cy="15807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46393" y="1771672"/>
            <a:ext cx="481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6: WER (%) of FSEGAN with retrain.</a:t>
            </a:r>
            <a:endParaRPr lang="zh-TW" altLang="en-US" sz="20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3" y="162445"/>
            <a:ext cx="7886700" cy="994172"/>
          </a:xfrm>
        </p:spPr>
        <p:txBody>
          <a:bodyPr/>
          <a:lstStyle/>
          <a:p>
            <a:r>
              <a:rPr lang="en-US" altLang="zh-TW" dirty="0"/>
              <a:t>Speech Enhancement (FSEGAN)</a:t>
            </a:r>
            <a:endParaRPr lang="zh-TW" altLang="en-US" dirty="0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352755" y="1097374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ASR</a:t>
            </a:r>
            <a:r>
              <a:rPr lang="zh-TW" altLang="en-US" dirty="0"/>
              <a:t> </a:t>
            </a:r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06792" y="5102485"/>
            <a:ext cx="8571446" cy="144655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1. From Table 5, (1) FSEGAN improves recognition results for ASR-Clean.</a:t>
            </a:r>
          </a:p>
          <a:p>
            <a:r>
              <a:rPr lang="en-US" altLang="zh-TW" sz="2200" dirty="0"/>
              <a:t>     (2) FSEGAN outperforms SEGAN as front-ends.</a:t>
            </a:r>
          </a:p>
          <a:p>
            <a:r>
              <a:rPr lang="en-US" altLang="zh-TW" sz="2200" dirty="0"/>
              <a:t>    </a:t>
            </a:r>
          </a:p>
          <a:p>
            <a:endParaRPr lang="en-US" altLang="zh-TW" sz="2200" dirty="0"/>
          </a:p>
        </p:txBody>
      </p:sp>
      <p:sp>
        <p:nvSpPr>
          <p:cNvPr id="10" name="矩形 9"/>
          <p:cNvSpPr/>
          <p:nvPr/>
        </p:nvSpPr>
        <p:spPr>
          <a:xfrm flipV="1">
            <a:off x="914452" y="3414744"/>
            <a:ext cx="3831941" cy="210432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 flipV="1">
            <a:off x="913615" y="2937182"/>
            <a:ext cx="3823486" cy="45216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5048851" y="2913389"/>
            <a:ext cx="3430035" cy="1747642"/>
            <a:chOff x="5056751" y="2613236"/>
            <a:chExt cx="3430035" cy="1747642"/>
          </a:xfrm>
        </p:grpSpPr>
        <p:sp>
          <p:nvSpPr>
            <p:cNvPr id="22" name="矩形 21"/>
            <p:cNvSpPr/>
            <p:nvPr/>
          </p:nvSpPr>
          <p:spPr>
            <a:xfrm flipV="1">
              <a:off x="5056751" y="3368663"/>
              <a:ext cx="3414236" cy="210432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 flipV="1">
              <a:off x="5072550" y="4150446"/>
              <a:ext cx="3414236" cy="210432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 flipV="1">
              <a:off x="5056751" y="2613236"/>
              <a:ext cx="3414236" cy="210432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250935" y="5776009"/>
            <a:ext cx="85273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2. From Table 6, (1) Hybrid Retraining with FSEGAN outperforms Baseline; </a:t>
            </a:r>
            <a:br>
              <a:rPr lang="en-US" altLang="zh-TW" sz="2200" dirty="0"/>
            </a:br>
            <a:r>
              <a:rPr lang="en-US" altLang="zh-TW" sz="2200" dirty="0"/>
              <a:t>   (2) FSEGAN retraining slightly underperforms L1–based retraining.</a:t>
            </a:r>
          </a:p>
        </p:txBody>
      </p:sp>
    </p:spTree>
    <p:extLst>
      <p:ext uri="{BB962C8B-B14F-4D97-AF65-F5344CB8AC3E}">
        <p14:creationId xmlns:p14="http://schemas.microsoft.com/office/powerpoint/2010/main" val="12195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6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5241663" y="5036977"/>
            <a:ext cx="3739428" cy="132965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5318906" y="5399188"/>
                <a:ext cx="3714735" cy="873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𝑓𝑎𝑘𝑒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⁡(1−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𝑓𝑎𝑘𝑒</m:t>
                                    </m:r>
                                  </m:sub>
                                </m:sSub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altLang="zh-TW" sz="2000" b="1" dirty="0"/>
              </a:p>
              <a:p>
                <a:r>
                  <a:rPr lang="en-US" altLang="zh-TW" sz="2000" dirty="0"/>
                  <a:t>  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𝑓𝑎𝑘𝑒</m:t>
                                </m:r>
                              </m:sub>
                            </m:sSub>
                          </m:sub>
                        </m:sSub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⁡(1−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𝑓𝑎𝑘𝑒</m:t>
                                    </m:r>
                                  </m:sub>
                                </m:sSub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altLang="zh-TW" sz="2000" b="1" dirty="0"/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906" y="5399188"/>
                <a:ext cx="3714735" cy="873316"/>
              </a:xfrm>
              <a:prstGeom prst="rect">
                <a:avLst/>
              </a:prstGeom>
              <a:blipFill>
                <a:blip r:embed="rId3"/>
                <a:stretch>
                  <a:fillRect b="-55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339064" y="994281"/>
            <a:ext cx="849279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Adversarial training based mask estimation (ATME) </a:t>
            </a:r>
            <a:r>
              <a:rPr lang="en-US" altLang="zh-TW" sz="2000" dirty="0">
                <a:solidFill>
                  <a:srgbClr val="0000FF"/>
                </a:solidFill>
              </a:rPr>
              <a:t>[Higuchi et al., ASRU 2017]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3" y="162445"/>
            <a:ext cx="7886700" cy="994172"/>
          </a:xfrm>
        </p:spPr>
        <p:txBody>
          <a:bodyPr/>
          <a:lstStyle/>
          <a:p>
            <a:r>
              <a:rPr lang="en-US" altLang="zh-TW" dirty="0"/>
              <a:t>Speech Enhancement</a:t>
            </a: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251907" y="1988453"/>
            <a:ext cx="7940907" cy="4734922"/>
            <a:chOff x="282560" y="1508223"/>
            <a:chExt cx="8199317" cy="5295027"/>
          </a:xfrm>
        </p:grpSpPr>
        <p:cxnSp>
          <p:nvCxnSpPr>
            <p:cNvPr id="70" name="直線單箭頭接點 69"/>
            <p:cNvCxnSpPr/>
            <p:nvPr/>
          </p:nvCxnSpPr>
          <p:spPr>
            <a:xfrm flipV="1">
              <a:off x="2328249" y="1838452"/>
              <a:ext cx="7810" cy="3376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單箭頭接點 68"/>
            <p:cNvCxnSpPr/>
            <p:nvPr/>
          </p:nvCxnSpPr>
          <p:spPr>
            <a:xfrm flipV="1">
              <a:off x="6288685" y="1836611"/>
              <a:ext cx="7810" cy="3376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2336702" y="3550307"/>
              <a:ext cx="1221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dirty="0"/>
                <a:t>Estimated speech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6DA0DD7C-03D9-4027-92BF-F54C69D01976}"/>
                    </a:ext>
                  </a:extLst>
                </p:cNvPr>
                <p:cNvSpPr/>
                <p:nvPr/>
              </p:nvSpPr>
              <p:spPr>
                <a:xfrm>
                  <a:off x="5553860" y="2103506"/>
                  <a:ext cx="1440000" cy="10800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oMath>
                    </m:oMathPara>
                  </a14:m>
                  <a:endParaRPr lang="en-US" altLang="zh-TW" sz="22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6DA0DD7C-03D9-4027-92BF-F54C69D019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3860" y="2103506"/>
                  <a:ext cx="1440000" cy="1080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6DA0DD7C-03D9-4027-92BF-F54C69D01976}"/>
                    </a:ext>
                  </a:extLst>
                </p:cNvPr>
                <p:cNvSpPr/>
                <p:nvPr/>
              </p:nvSpPr>
              <p:spPr>
                <a:xfrm>
                  <a:off x="1616060" y="2092684"/>
                  <a:ext cx="1440000" cy="10800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oMath>
                    </m:oMathPara>
                  </a14:m>
                  <a:endParaRPr lang="en-US" altLang="zh-TW" sz="24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6DA0DD7C-03D9-4027-92BF-F54C69D019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6060" y="2092684"/>
                  <a:ext cx="1440000" cy="1080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95293ED7-2A84-4D0E-95BA-5F4C5FD9C400}"/>
                    </a:ext>
                  </a:extLst>
                </p:cNvPr>
                <p:cNvSpPr/>
                <p:nvPr/>
              </p:nvSpPr>
              <p:spPr>
                <a:xfrm>
                  <a:off x="3594132" y="4254882"/>
                  <a:ext cx="1440000" cy="1091725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𝑴𝒂𝒔𝒌</m:t>
                            </m:r>
                          </m:sub>
                        </m:sSub>
                      </m:oMath>
                    </m:oMathPara>
                  </a14:m>
                  <a:endParaRPr lang="en-US" altLang="zh-TW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95293ED7-2A84-4D0E-95BA-5F4C5FD9C4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4132" y="4254882"/>
                  <a:ext cx="1440000" cy="10917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圓柱 15"/>
            <p:cNvSpPr/>
            <p:nvPr/>
          </p:nvSpPr>
          <p:spPr>
            <a:xfrm>
              <a:off x="282560" y="3831116"/>
              <a:ext cx="1739900" cy="963824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Clean speech data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圓柱 16"/>
            <p:cNvSpPr/>
            <p:nvPr/>
          </p:nvSpPr>
          <p:spPr>
            <a:xfrm>
              <a:off x="6741977" y="3694534"/>
              <a:ext cx="1739900" cy="963824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Noise data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圓柱 17"/>
            <p:cNvSpPr/>
            <p:nvPr/>
          </p:nvSpPr>
          <p:spPr>
            <a:xfrm>
              <a:off x="3444182" y="5839426"/>
              <a:ext cx="1739900" cy="963824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Noisy data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直線單箭頭接點 4"/>
            <p:cNvCxnSpPr>
              <a:stCxn id="18" idx="1"/>
              <a:endCxn id="13" idx="2"/>
            </p:cNvCxnSpPr>
            <p:nvPr/>
          </p:nvCxnSpPr>
          <p:spPr>
            <a:xfrm flipV="1">
              <a:off x="4314132" y="5346607"/>
              <a:ext cx="0" cy="4928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>
              <a:stCxn id="16" idx="1"/>
            </p:cNvCxnSpPr>
            <p:nvPr/>
          </p:nvCxnSpPr>
          <p:spPr>
            <a:xfrm flipV="1">
              <a:off x="1152510" y="3503392"/>
              <a:ext cx="852023" cy="327724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V="1">
              <a:off x="2000250" y="3177085"/>
              <a:ext cx="7810" cy="337602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stCxn id="17" idx="1"/>
            </p:cNvCxnSpPr>
            <p:nvPr/>
          </p:nvCxnSpPr>
          <p:spPr>
            <a:xfrm flipH="1" flipV="1">
              <a:off x="6594770" y="3484010"/>
              <a:ext cx="1017157" cy="216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 flipV="1">
              <a:off x="6612697" y="3162479"/>
              <a:ext cx="0" cy="3358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/>
            <p:nvPr/>
          </p:nvCxnSpPr>
          <p:spPr>
            <a:xfrm flipV="1">
              <a:off x="2665061" y="3171437"/>
              <a:ext cx="7810" cy="33760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/>
            <p:cNvCxnSpPr/>
            <p:nvPr/>
          </p:nvCxnSpPr>
          <p:spPr>
            <a:xfrm flipV="1">
              <a:off x="5977198" y="3165249"/>
              <a:ext cx="7810" cy="3376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2672871" y="3498282"/>
              <a:ext cx="92126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5063747" y="3502121"/>
              <a:ext cx="921261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橢圓 35"/>
            <p:cNvSpPr/>
            <p:nvPr/>
          </p:nvSpPr>
          <p:spPr>
            <a:xfrm>
              <a:off x="4711826" y="3304010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8" name="直線接點 37"/>
            <p:cNvCxnSpPr>
              <a:stCxn id="36" idx="7"/>
              <a:endCxn id="36" idx="3"/>
            </p:cNvCxnSpPr>
            <p:nvPr/>
          </p:nvCxnSpPr>
          <p:spPr>
            <a:xfrm flipH="1">
              <a:off x="4764547" y="3356731"/>
              <a:ext cx="254558" cy="2545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>
              <a:stCxn id="36" idx="1"/>
              <a:endCxn id="36" idx="5"/>
            </p:cNvCxnSpPr>
            <p:nvPr/>
          </p:nvCxnSpPr>
          <p:spPr>
            <a:xfrm>
              <a:off x="4764547" y="3356731"/>
              <a:ext cx="254558" cy="2545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橢圓 45"/>
            <p:cNvSpPr/>
            <p:nvPr/>
          </p:nvSpPr>
          <p:spPr>
            <a:xfrm>
              <a:off x="3594132" y="3318282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7" name="直線接點 46"/>
            <p:cNvCxnSpPr>
              <a:stCxn id="46" idx="7"/>
              <a:endCxn id="46" idx="3"/>
            </p:cNvCxnSpPr>
            <p:nvPr/>
          </p:nvCxnSpPr>
          <p:spPr>
            <a:xfrm flipH="1">
              <a:off x="3646853" y="3371003"/>
              <a:ext cx="254558" cy="2545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46" idx="1"/>
              <a:endCxn id="46" idx="5"/>
            </p:cNvCxnSpPr>
            <p:nvPr/>
          </p:nvCxnSpPr>
          <p:spPr>
            <a:xfrm>
              <a:off x="3646853" y="3371003"/>
              <a:ext cx="254558" cy="2545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>
              <a:stCxn id="13" idx="0"/>
              <a:endCxn id="36" idx="3"/>
            </p:cNvCxnSpPr>
            <p:nvPr/>
          </p:nvCxnSpPr>
          <p:spPr>
            <a:xfrm flipV="1">
              <a:off x="4314132" y="3611289"/>
              <a:ext cx="450415" cy="64359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>
              <a:stCxn id="13" idx="0"/>
              <a:endCxn id="46" idx="5"/>
            </p:cNvCxnSpPr>
            <p:nvPr/>
          </p:nvCxnSpPr>
          <p:spPr>
            <a:xfrm flipH="1" flipV="1">
              <a:off x="3901411" y="3625561"/>
              <a:ext cx="412721" cy="62932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4984924" y="3600254"/>
              <a:ext cx="1208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dirty="0"/>
                <a:t>Estimated noise</a:t>
              </a:r>
              <a:endParaRPr lang="zh-TW" altLang="en-US" dirty="0"/>
            </a:p>
          </p:txBody>
        </p:sp>
        <p:sp>
          <p:nvSpPr>
            <p:cNvPr id="55" name="矩形 54"/>
            <p:cNvSpPr/>
            <p:nvPr/>
          </p:nvSpPr>
          <p:spPr>
            <a:xfrm>
              <a:off x="7083942" y="3219940"/>
              <a:ext cx="11546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dirty="0"/>
                <a:t>True noise</a:t>
              </a:r>
              <a:endParaRPr lang="zh-TW" altLang="en-US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338839" y="3296430"/>
              <a:ext cx="13149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dirty="0"/>
                <a:t>True speech</a:t>
              </a:r>
              <a:endParaRPr lang="zh-TW" altLang="en-US" dirty="0"/>
            </a:p>
          </p:txBody>
        </p:sp>
        <p:sp>
          <p:nvSpPr>
            <p:cNvPr id="66" name="矩形 65"/>
            <p:cNvSpPr/>
            <p:nvPr/>
          </p:nvSpPr>
          <p:spPr>
            <a:xfrm>
              <a:off x="2837896" y="5419756"/>
              <a:ext cx="14132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dirty="0"/>
                <a:t>Noisy speech</a:t>
              </a:r>
              <a:endParaRPr lang="zh-TW" altLang="en-US" dirty="0"/>
            </a:p>
          </p:txBody>
        </p:sp>
        <p:sp>
          <p:nvSpPr>
            <p:cNvPr id="67" name="矩形 66"/>
            <p:cNvSpPr/>
            <p:nvPr/>
          </p:nvSpPr>
          <p:spPr>
            <a:xfrm>
              <a:off x="5587163" y="1510904"/>
              <a:ext cx="1373393" cy="413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dirty="0"/>
                <a:t>True or Fake</a:t>
              </a:r>
              <a:endParaRPr lang="zh-TW" altLang="en-US" dirty="0"/>
            </a:p>
          </p:txBody>
        </p:sp>
        <p:sp>
          <p:nvSpPr>
            <p:cNvPr id="68" name="矩形 67"/>
            <p:cNvSpPr/>
            <p:nvPr/>
          </p:nvSpPr>
          <p:spPr>
            <a:xfrm>
              <a:off x="1649363" y="1508223"/>
              <a:ext cx="1373393" cy="4130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dirty="0"/>
                <a:t>True or Fake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矩形 76"/>
                <p:cNvSpPr/>
                <p:nvPr/>
              </p:nvSpPr>
              <p:spPr>
                <a:xfrm>
                  <a:off x="5384070" y="4876911"/>
                  <a:ext cx="100796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𝑀𝑎𝑠𝑘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矩形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4070" y="4876911"/>
                  <a:ext cx="1007968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470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矩形 2"/>
          <p:cNvSpPr/>
          <p:nvPr/>
        </p:nvSpPr>
        <p:spPr>
          <a:xfrm>
            <a:off x="5868813" y="3427483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or </a:t>
            </a:r>
            <a:endParaRPr lang="zh-TW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2053638" y="3401908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or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68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1113" y="1590814"/>
            <a:ext cx="7123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3: Spectrogram comparison of (a) noisy; (b) MMSE with supervision; (c) ATMB without supervision.</a:t>
            </a:r>
            <a:endParaRPr lang="zh-TW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 t="2542"/>
          <a:stretch/>
        </p:blipFill>
        <p:spPr>
          <a:xfrm>
            <a:off x="562894" y="2295989"/>
            <a:ext cx="7483129" cy="3289300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3" y="162445"/>
            <a:ext cx="7886700" cy="994172"/>
          </a:xfrm>
        </p:spPr>
        <p:txBody>
          <a:bodyPr/>
          <a:lstStyle/>
          <a:p>
            <a:r>
              <a:rPr lang="en-US" altLang="zh-TW" dirty="0"/>
              <a:t>Speech Enhancement (ATME)</a:t>
            </a:r>
            <a:endParaRPr lang="zh-TW" altLang="en-US" dirty="0"/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352755" y="1097374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Spectrogram analysis 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397917" y="5803979"/>
            <a:ext cx="6501484" cy="769441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The proposed adversarial training mask estimation can capture speech/noise signals without supervised data.</a:t>
            </a:r>
          </a:p>
        </p:txBody>
      </p:sp>
      <p:sp>
        <p:nvSpPr>
          <p:cNvPr id="3" name="矩形 2"/>
          <p:cNvSpPr/>
          <p:nvPr/>
        </p:nvSpPr>
        <p:spPr>
          <a:xfrm>
            <a:off x="3723775" y="3855646"/>
            <a:ext cx="140455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dirty="0"/>
              <a:t>Speech</a:t>
            </a:r>
            <a:r>
              <a:rPr lang="zh-TW" altLang="en-US" dirty="0"/>
              <a:t> </a:t>
            </a:r>
            <a:r>
              <a:rPr lang="en-US" altLang="zh-TW" dirty="0"/>
              <a:t>mask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233520" y="3855646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dirty="0"/>
              <a:t>Noise</a:t>
            </a:r>
            <a:r>
              <a:rPr lang="zh-TW" altLang="en-US" dirty="0"/>
              <a:t> </a:t>
            </a:r>
            <a:r>
              <a:rPr lang="en-US" altLang="zh-TW" dirty="0"/>
              <a:t>mask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676472" y="2373330"/>
            <a:ext cx="2448025" cy="3277457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085869" y="3804317"/>
                <a:ext cx="701731" cy="471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69" y="3804317"/>
                <a:ext cx="701731" cy="471989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3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083BA84-459A-4697-A4C0-A267439598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059" y="1932973"/>
                <a:ext cx="8759870" cy="3263504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zh-TW" altLang="en-US" sz="2200" dirty="0"/>
                  <a:t> </a:t>
                </a:r>
                <a:r>
                  <a:rPr lang="en-US" altLang="zh-TW" sz="2200" dirty="0"/>
                  <a:t>The estimated mask parameters are used to compute spatial covariance </a:t>
                </a:r>
                <a:r>
                  <a:rPr lang="zh-TW" altLang="en-US" sz="2200" dirty="0"/>
                  <a:t> </a:t>
                </a:r>
                <a:br>
                  <a:rPr lang="en-US" altLang="zh-TW" sz="2200" dirty="0"/>
                </a:br>
                <a:r>
                  <a:rPr lang="zh-TW" altLang="en-US" sz="2200" dirty="0"/>
                  <a:t> </a:t>
                </a:r>
                <a:r>
                  <a:rPr lang="en-US" altLang="zh-TW" sz="2200" dirty="0"/>
                  <a:t>matrix for MVDR </a:t>
                </a:r>
                <a:r>
                  <a:rPr lang="en-US" altLang="zh-TW" sz="2200" dirty="0" err="1"/>
                  <a:t>beamformer</a:t>
                </a:r>
                <a:r>
                  <a:rPr lang="en-US" altLang="zh-TW" sz="2200" dirty="0"/>
                  <a:t>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TW" alt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200" i="1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2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TW" sz="220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2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200" i="1" dirty="0">
                    <a:latin typeface="Cambria Math" panose="02040503050406030204" pitchFamily="18" charset="0"/>
                  </a:rPr>
                  <a:t> ,  </a:t>
                </a:r>
                <a:r>
                  <a:rPr lang="en-US" altLang="zh-TW" sz="2200" dirty="0"/>
                  <a:t>where</a:t>
                </a:r>
                <a:r>
                  <a:rPr lang="en-US" altLang="zh-TW" sz="2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200" dirty="0"/>
                  <a:t>is the enhanced signal,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2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2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200" dirty="0"/>
                  <a:t>denotes the </a:t>
                </a:r>
                <a:br>
                  <a:rPr lang="en-US" altLang="zh-TW" sz="2200" dirty="0"/>
                </a:br>
                <a:r>
                  <a:rPr lang="zh-TW" altLang="en-US" sz="2200" dirty="0"/>
                  <a:t> </a:t>
                </a:r>
                <a:r>
                  <a:rPr lang="en-US" altLang="zh-TW" sz="2200" dirty="0"/>
                  <a:t>observation of </a:t>
                </a:r>
                <a:r>
                  <a:rPr lang="en-US" altLang="zh-TW" sz="2200" i="1" dirty="0"/>
                  <a:t>M </a:t>
                </a:r>
                <a:r>
                  <a:rPr lang="en-US" altLang="zh-TW" sz="2200" dirty="0"/>
                  <a:t>microphones,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sz="22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sz="2200" dirty="0"/>
                  <a:t> are frequency and time indices</a:t>
                </a:r>
                <a:r>
                  <a:rPr lang="en-US" altLang="zh-TW" sz="2200" dirty="0"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TW" altLang="en-US" sz="22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TW" sz="2200" b="1" dirty="0"/>
                  <a:t> </a:t>
                </a:r>
                <a:r>
                  <a:rPr lang="en-US" altLang="zh-TW" sz="2200" dirty="0"/>
                  <a:t>denotes the </a:t>
                </a:r>
                <a:r>
                  <a:rPr lang="en-US" altLang="zh-TW" sz="2200" dirty="0" err="1"/>
                  <a:t>beamformer</a:t>
                </a:r>
                <a:r>
                  <a:rPr lang="en-US" altLang="zh-TW" sz="2200" dirty="0"/>
                  <a:t> coefficient.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TW" altLang="en-US" sz="2200" dirty="0"/>
                  <a:t> </a:t>
                </a:r>
                <a:r>
                  <a:rPr lang="en-US" altLang="zh-TW" sz="2200" dirty="0"/>
                  <a:t>The MVDR solves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TW" altLang="en-US" sz="22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TW" sz="2200" dirty="0"/>
                  <a:t> by: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TW" altLang="en-US" sz="22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TW" sz="2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TW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TW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TW" sz="2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200" b="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en-US" altLang="zh-TW" sz="2200" b="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TW" sz="2200" b="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TW" sz="2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altLang="zh-TW" sz="22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2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TW" sz="220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bSup>
                        <m:r>
                          <a:rPr lang="en-US" altLang="zh-TW" sz="2200" b="1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altLang="zh-TW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200" b="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zh-TW" sz="2200" b="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sz="2200" b="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2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sz="22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TW" altLang="en-US" sz="2200" dirty="0"/>
                  <a:t> </a:t>
                </a:r>
                <a:r>
                  <a:rPr lang="en-US" altLang="zh-TW" sz="2200" dirty="0"/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2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TW" sz="2200" dirty="0"/>
                  <a:t>, the spatial covariance matrix of the target signal,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d>
                          <m:dPr>
                            <m:ctrlP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TW" sz="2200" dirty="0"/>
                  <a:t>, is </a:t>
                </a:r>
                <a:br>
                  <a:rPr lang="en-US" altLang="zh-TW" sz="2200" dirty="0"/>
                </a:br>
                <a:r>
                  <a:rPr lang="zh-TW" altLang="en-US" sz="2200" dirty="0"/>
                  <a:t> </a:t>
                </a:r>
                <a:r>
                  <a:rPr lang="en-US" altLang="zh-TW" sz="2200" dirty="0"/>
                  <a:t>computed by :</a:t>
                </a:r>
                <a:r>
                  <a:rPr lang="zh-TW" altLang="en-US" sz="22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d>
                          <m:dPr>
                            <m:ctrlP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p>
                    </m:sSubSup>
                    <m:r>
                      <a:rPr lang="en-US" altLang="zh-TW" sz="2200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d>
                          <m:dPr>
                            <m:ctrlP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r>
                  <a:rPr lang="zh-TW" altLang="en-US" sz="2200" dirty="0"/>
                  <a:t>－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d>
                          <m:dPr>
                            <m:ctrlP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TW" sz="2200" dirty="0"/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d>
                          <m:dPr>
                            <m:ctrlP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TW" sz="2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altLang="zh-TW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TW" sz="22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200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TW" sz="220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TW" sz="22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r>
                  <a:rPr lang="en-US" altLang="zh-TW" sz="2200" dirty="0"/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d>
                          <m:dPr>
                            <m:ctrlP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TW" sz="2200" dirty="0"/>
                  <a:t> was computed by AT.</a:t>
                </a:r>
              </a:p>
              <a:p>
                <a:endParaRPr lang="en-US" altLang="zh-TW" sz="2200" dirty="0"/>
              </a:p>
              <a:p>
                <a:endParaRPr lang="zh-TW" altLang="en-US" sz="22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083BA84-459A-4697-A4C0-A267439598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059" y="1932973"/>
                <a:ext cx="8759870" cy="3263504"/>
              </a:xfrm>
              <a:blipFill>
                <a:blip r:embed="rId3"/>
                <a:stretch>
                  <a:fillRect l="-765" t="-2430" r="-905" b="-323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矩形 49"/>
          <p:cNvSpPr/>
          <p:nvPr/>
        </p:nvSpPr>
        <p:spPr>
          <a:xfrm>
            <a:off x="751448" y="4189487"/>
            <a:ext cx="771309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1650" dirty="0"/>
          </a:p>
          <a:p>
            <a:endParaRPr lang="en-US" altLang="zh-TW" sz="1650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159323" y="1226065"/>
            <a:ext cx="849279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Mask-based </a:t>
            </a:r>
            <a:r>
              <a:rPr lang="en-US" altLang="zh-TW" dirty="0" err="1"/>
              <a:t>beamformer</a:t>
            </a:r>
            <a:r>
              <a:rPr lang="en-US" altLang="zh-TW" dirty="0"/>
              <a:t> for robust ASR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3" y="162445"/>
            <a:ext cx="7886700" cy="994172"/>
          </a:xfrm>
        </p:spPr>
        <p:txBody>
          <a:bodyPr/>
          <a:lstStyle/>
          <a:p>
            <a:r>
              <a:rPr lang="en-US" altLang="zh-TW" dirty="0"/>
              <a:t>Speech Enhancement (ATME)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229710" y="2604463"/>
            <a:ext cx="472966" cy="47927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980801" y="3782661"/>
            <a:ext cx="1892229" cy="778928"/>
            <a:chOff x="3980801" y="3782661"/>
            <a:chExt cx="1892229" cy="778928"/>
          </a:xfrm>
        </p:grpSpPr>
        <p:sp>
          <p:nvSpPr>
            <p:cNvPr id="8" name="矩形 7"/>
            <p:cNvSpPr/>
            <p:nvPr/>
          </p:nvSpPr>
          <p:spPr>
            <a:xfrm>
              <a:off x="5235652" y="3782661"/>
              <a:ext cx="424919" cy="37210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980801" y="4189487"/>
              <a:ext cx="424919" cy="37210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448111" y="4189487"/>
              <a:ext cx="424919" cy="372102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8034366" y="4598916"/>
            <a:ext cx="498911" cy="47382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279452" y="5162976"/>
            <a:ext cx="2401405" cy="47382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531547" y="4985658"/>
            <a:ext cx="2719824" cy="85634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630509" y="5116048"/>
            <a:ext cx="620861" cy="57816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50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321230" y="2255386"/>
            <a:ext cx="7016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7: WERs (%) for the development and evaluation sets.</a:t>
            </a:r>
            <a:endParaRPr lang="zh-TW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" b="-1"/>
          <a:stretch/>
        </p:blipFill>
        <p:spPr>
          <a:xfrm>
            <a:off x="111201" y="2759839"/>
            <a:ext cx="8955275" cy="1666111"/>
          </a:xfrm>
          <a:prstGeom prst="rect">
            <a:avLst/>
          </a:prstGeom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159323" y="1461015"/>
            <a:ext cx="849279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ASR results </a:t>
            </a:r>
            <a:endParaRPr lang="zh-TW" altLang="en-US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3" y="162445"/>
            <a:ext cx="7886700" cy="994172"/>
          </a:xfrm>
        </p:spPr>
        <p:txBody>
          <a:bodyPr/>
          <a:lstStyle/>
          <a:p>
            <a:r>
              <a:rPr lang="en-US" altLang="zh-TW" dirty="0"/>
              <a:t>Speech Enhancement (ATME)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16691" y="4955333"/>
            <a:ext cx="7721170" cy="769441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1. ATME provides significant improvements over Unprocessed. </a:t>
            </a:r>
          </a:p>
          <a:p>
            <a:endParaRPr lang="zh-TW" altLang="en-US" sz="2200" dirty="0"/>
          </a:p>
        </p:txBody>
      </p:sp>
      <p:grpSp>
        <p:nvGrpSpPr>
          <p:cNvPr id="5" name="群組 4"/>
          <p:cNvGrpSpPr/>
          <p:nvPr/>
        </p:nvGrpSpPr>
        <p:grpSpPr>
          <a:xfrm>
            <a:off x="148928" y="3417609"/>
            <a:ext cx="8855372" cy="600209"/>
            <a:chOff x="148928" y="3417609"/>
            <a:chExt cx="8855372" cy="600209"/>
          </a:xfrm>
        </p:grpSpPr>
        <p:sp>
          <p:nvSpPr>
            <p:cNvPr id="12" name="矩形 11"/>
            <p:cNvSpPr/>
            <p:nvPr/>
          </p:nvSpPr>
          <p:spPr>
            <a:xfrm flipV="1">
              <a:off x="180104" y="3743888"/>
              <a:ext cx="8824196" cy="273930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 flipV="1">
              <a:off x="148928" y="3417609"/>
              <a:ext cx="8855371" cy="29857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816690" y="5288476"/>
            <a:ext cx="78354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2. Unsupervised ATME slightly underperforms supervised MMSE.</a:t>
            </a:r>
            <a:endParaRPr lang="zh-TW" altLang="en-US" sz="2200" dirty="0"/>
          </a:p>
        </p:txBody>
      </p:sp>
      <p:grpSp>
        <p:nvGrpSpPr>
          <p:cNvPr id="3" name="群組 2"/>
          <p:cNvGrpSpPr/>
          <p:nvPr/>
        </p:nvGrpSpPr>
        <p:grpSpPr>
          <a:xfrm>
            <a:off x="143155" y="3759262"/>
            <a:ext cx="8855371" cy="562954"/>
            <a:chOff x="159323" y="6327741"/>
            <a:chExt cx="8855371" cy="562954"/>
          </a:xfrm>
        </p:grpSpPr>
        <p:sp>
          <p:nvSpPr>
            <p:cNvPr id="15" name="矩形 14"/>
            <p:cNvSpPr/>
            <p:nvPr/>
          </p:nvSpPr>
          <p:spPr>
            <a:xfrm flipV="1">
              <a:off x="159323" y="6592125"/>
              <a:ext cx="8855371" cy="29857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 flipV="1">
              <a:off x="178369" y="6327741"/>
              <a:ext cx="8824196" cy="273930"/>
            </a:xfrm>
            <a:prstGeom prst="rect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5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/>
              <p:cNvSpPr/>
              <p:nvPr/>
            </p:nvSpPr>
            <p:spPr>
              <a:xfrm>
                <a:off x="2719407" y="2654681"/>
                <a:ext cx="821142" cy="7118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TW" altLang="en-US" sz="2100" dirty="0"/>
              </a:p>
            </p:txBody>
          </p:sp>
        </mc:Choice>
        <mc:Fallback xmlns="">
          <p:sp>
            <p:nvSpPr>
              <p:cNvPr id="68" name="矩形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407" y="2654681"/>
                <a:ext cx="821142" cy="711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箭號: 向右 14"/>
          <p:cNvSpPr/>
          <p:nvPr/>
        </p:nvSpPr>
        <p:spPr>
          <a:xfrm>
            <a:off x="2344498" y="2876626"/>
            <a:ext cx="342534" cy="277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71" name="箭號: 向右 15"/>
          <p:cNvSpPr/>
          <p:nvPr/>
        </p:nvSpPr>
        <p:spPr>
          <a:xfrm>
            <a:off x="3609688" y="2876626"/>
            <a:ext cx="342534" cy="277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5474823" y="2650610"/>
                <a:ext cx="821142" cy="71180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zh-TW" altLang="en-US" sz="2100" dirty="0"/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823" y="2650610"/>
                <a:ext cx="821142" cy="7118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箭號: 向右 20"/>
          <p:cNvSpPr/>
          <p:nvPr/>
        </p:nvSpPr>
        <p:spPr>
          <a:xfrm>
            <a:off x="5100587" y="2894424"/>
            <a:ext cx="342534" cy="277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79" name="箭號: 向右 21"/>
          <p:cNvSpPr/>
          <p:nvPr/>
        </p:nvSpPr>
        <p:spPr>
          <a:xfrm>
            <a:off x="6365777" y="2894424"/>
            <a:ext cx="342534" cy="277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0" name="文字方塊 79"/>
          <p:cNvSpPr txBox="1"/>
          <p:nvPr/>
        </p:nvSpPr>
        <p:spPr>
          <a:xfrm>
            <a:off x="3521663" y="1824654"/>
            <a:ext cx="2021928" cy="757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as close as possible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81" name="直線接點 80"/>
          <p:cNvCxnSpPr>
            <a:cxnSpLocks/>
          </p:cNvCxnSpPr>
          <p:nvPr/>
        </p:nvCxnSpPr>
        <p:spPr>
          <a:xfrm>
            <a:off x="1777453" y="2189941"/>
            <a:ext cx="54888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>
            <a:cxnSpLocks/>
          </p:cNvCxnSpPr>
          <p:nvPr/>
        </p:nvCxnSpPr>
        <p:spPr>
          <a:xfrm>
            <a:off x="1772055" y="2218311"/>
            <a:ext cx="0" cy="35290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>
            <a:cxnSpLocks/>
          </p:cNvCxnSpPr>
          <p:nvPr/>
        </p:nvCxnSpPr>
        <p:spPr>
          <a:xfrm>
            <a:off x="7275005" y="2196081"/>
            <a:ext cx="0" cy="35290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矩形 106"/>
              <p:cNvSpPr/>
              <p:nvPr/>
            </p:nvSpPr>
            <p:spPr>
              <a:xfrm>
                <a:off x="4837164" y="3541336"/>
                <a:ext cx="624079" cy="62441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TW" altLang="en-US" sz="2100" dirty="0"/>
              </a:p>
            </p:txBody>
          </p:sp>
        </mc:Choice>
        <mc:Fallback xmlns="">
          <p:sp>
            <p:nvSpPr>
              <p:cNvPr id="107" name="矩形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164" y="3541336"/>
                <a:ext cx="624079" cy="62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箭號: 向右 44"/>
          <p:cNvSpPr/>
          <p:nvPr/>
        </p:nvSpPr>
        <p:spPr>
          <a:xfrm>
            <a:off x="5466987" y="3733574"/>
            <a:ext cx="342534" cy="277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9" name="箭號: 向右 45"/>
          <p:cNvSpPr/>
          <p:nvPr/>
        </p:nvSpPr>
        <p:spPr>
          <a:xfrm rot="1874375">
            <a:off x="4496774" y="3292964"/>
            <a:ext cx="342534" cy="277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3" name="文字方塊 112"/>
          <p:cNvSpPr txBox="1"/>
          <p:nvPr/>
        </p:nvSpPr>
        <p:spPr>
          <a:xfrm>
            <a:off x="5796901" y="3536121"/>
            <a:ext cx="205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Scalar: belongs to domain </a:t>
            </a:r>
            <a:r>
              <a:rPr lang="en-US" altLang="zh-TW" i="1" dirty="0"/>
              <a:t>T</a:t>
            </a:r>
            <a:r>
              <a:rPr lang="en-US" altLang="zh-TW" dirty="0"/>
              <a:t> or not</a:t>
            </a:r>
            <a:endParaRPr lang="zh-TW" altLang="en-US" dirty="0"/>
          </a:p>
        </p:txBody>
      </p:sp>
      <p:pic>
        <p:nvPicPr>
          <p:cNvPr id="116" name="圖片 115"/>
          <p:cNvPicPr>
            <a:picLocks noChangeAspect="1"/>
          </p:cNvPicPr>
          <p:nvPr/>
        </p:nvPicPr>
        <p:blipFill rotWithShape="1">
          <a:blip r:embed="rId6"/>
          <a:srcRect l="12557" t="6618" r="9466" b="11093"/>
          <a:stretch/>
        </p:blipFill>
        <p:spPr>
          <a:xfrm>
            <a:off x="6811287" y="2589235"/>
            <a:ext cx="954697" cy="724079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 rotWithShape="1">
          <a:blip r:embed="rId6"/>
          <a:srcRect l="12557" t="6618" r="9466" b="11093"/>
          <a:stretch/>
        </p:blipFill>
        <p:spPr>
          <a:xfrm>
            <a:off x="1278679" y="2589235"/>
            <a:ext cx="954697" cy="724079"/>
          </a:xfrm>
          <a:prstGeom prst="rect">
            <a:avLst/>
          </a:prstGeom>
        </p:spPr>
      </p:pic>
      <p:pic>
        <p:nvPicPr>
          <p:cNvPr id="120" name="圖片 119"/>
          <p:cNvPicPr>
            <a:picLocks noChangeAspect="1"/>
          </p:cNvPicPr>
          <p:nvPr/>
        </p:nvPicPr>
        <p:blipFill rotWithShape="1">
          <a:blip r:embed="rId7"/>
          <a:srcRect l="12986" t="7273" r="9381" b="11619"/>
          <a:stretch/>
        </p:blipFill>
        <p:spPr>
          <a:xfrm>
            <a:off x="4070343" y="2589235"/>
            <a:ext cx="940703" cy="729825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1006262" y="3554361"/>
            <a:ext cx="6741290" cy="2771845"/>
            <a:chOff x="1006262" y="3554361"/>
            <a:chExt cx="6741290" cy="2771845"/>
          </a:xfrm>
        </p:grpSpPr>
        <p:sp>
          <p:nvSpPr>
            <p:cNvPr id="112" name="箭號: 向右 50"/>
            <p:cNvSpPr/>
            <p:nvPr/>
          </p:nvSpPr>
          <p:spPr>
            <a:xfrm flipH="1">
              <a:off x="3256486" y="3810522"/>
              <a:ext cx="342534" cy="27752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1006262" y="3554361"/>
              <a:ext cx="6741290" cy="2771845"/>
              <a:chOff x="1006262" y="3554361"/>
              <a:chExt cx="6741290" cy="27718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矩形 86"/>
                  <p:cNvSpPr/>
                  <p:nvPr/>
                </p:nvSpPr>
                <p:spPr>
                  <a:xfrm>
                    <a:off x="2724960" y="4441738"/>
                    <a:ext cx="821142" cy="711805"/>
                  </a:xfrm>
                  <a:prstGeom prst="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TW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TW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100" dirty="0"/>
                  </a:p>
                </p:txBody>
              </p:sp>
            </mc:Choice>
            <mc:Fallback xmlns="">
              <p:sp>
                <p:nvSpPr>
                  <p:cNvPr id="87" name="矩形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4960" y="4441738"/>
                    <a:ext cx="821142" cy="71180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箭號: 向右 31"/>
              <p:cNvSpPr/>
              <p:nvPr/>
            </p:nvSpPr>
            <p:spPr>
              <a:xfrm>
                <a:off x="2350722" y="4685553"/>
                <a:ext cx="342534" cy="277522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9" name="箭號: 向右 32"/>
              <p:cNvSpPr/>
              <p:nvPr/>
            </p:nvSpPr>
            <p:spPr>
              <a:xfrm>
                <a:off x="3615912" y="4685553"/>
                <a:ext cx="342534" cy="277522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矩形 98"/>
                  <p:cNvSpPr/>
                  <p:nvPr/>
                </p:nvSpPr>
                <p:spPr>
                  <a:xfrm>
                    <a:off x="5475495" y="4496650"/>
                    <a:ext cx="821142" cy="71180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TW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100" dirty="0"/>
                  </a:p>
                </p:txBody>
              </p:sp>
            </mc:Choice>
            <mc:Fallback xmlns="">
              <p:sp>
                <p:nvSpPr>
                  <p:cNvPr id="99" name="矩形 9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5495" y="4496650"/>
                    <a:ext cx="821142" cy="71180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0" name="箭號: 向右 34"/>
              <p:cNvSpPr/>
              <p:nvPr/>
            </p:nvSpPr>
            <p:spPr>
              <a:xfrm>
                <a:off x="5100587" y="4718597"/>
                <a:ext cx="342534" cy="277522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01" name="箭號: 向右 35"/>
              <p:cNvSpPr/>
              <p:nvPr/>
            </p:nvSpPr>
            <p:spPr>
              <a:xfrm>
                <a:off x="6365777" y="4718597"/>
                <a:ext cx="342534" cy="277522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cxnSp>
            <p:nvCxnSpPr>
              <p:cNvPr id="103" name="直線接點 102"/>
              <p:cNvCxnSpPr>
                <a:cxnSpLocks/>
              </p:cNvCxnSpPr>
              <p:nvPr/>
            </p:nvCxnSpPr>
            <p:spPr>
              <a:xfrm>
                <a:off x="1777452" y="5662624"/>
                <a:ext cx="548886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文字方塊 103"/>
              <p:cNvSpPr txBox="1"/>
              <p:nvPr/>
            </p:nvSpPr>
            <p:spPr>
              <a:xfrm>
                <a:off x="3455213" y="5568853"/>
                <a:ext cx="2021928" cy="757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>
                    <a:solidFill>
                      <a:srgbClr val="FF0000"/>
                    </a:solidFill>
                  </a:rPr>
                  <a:t>as close as possible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5" name="直線接點 104"/>
              <p:cNvCxnSpPr>
                <a:cxnSpLocks/>
              </p:cNvCxnSpPr>
              <p:nvPr/>
            </p:nvCxnSpPr>
            <p:spPr>
              <a:xfrm flipV="1">
                <a:off x="1809556" y="5284175"/>
                <a:ext cx="0" cy="352904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接點 105"/>
              <p:cNvCxnSpPr>
                <a:cxnSpLocks/>
              </p:cNvCxnSpPr>
              <p:nvPr/>
            </p:nvCxnSpPr>
            <p:spPr>
              <a:xfrm flipV="1">
                <a:off x="7225260" y="5284175"/>
                <a:ext cx="0" cy="352904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矩形 109"/>
                  <p:cNvSpPr/>
                  <p:nvPr/>
                </p:nvSpPr>
                <p:spPr>
                  <a:xfrm>
                    <a:off x="3615912" y="3650541"/>
                    <a:ext cx="624079" cy="624412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100" dirty="0"/>
                  </a:p>
                </p:txBody>
              </p:sp>
            </mc:Choice>
            <mc:Fallback xmlns="">
              <p:sp>
                <p:nvSpPr>
                  <p:cNvPr id="110" name="矩形 10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5912" y="3650541"/>
                    <a:ext cx="624079" cy="62441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1" name="箭號: 向右 48"/>
              <p:cNvSpPr/>
              <p:nvPr/>
            </p:nvSpPr>
            <p:spPr>
              <a:xfrm rot="13132344">
                <a:off x="4210836" y="4122898"/>
                <a:ext cx="342534" cy="277522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4" name="文字方塊 113"/>
              <p:cNvSpPr txBox="1"/>
              <p:nvPr/>
            </p:nvSpPr>
            <p:spPr>
              <a:xfrm>
                <a:off x="1006262" y="3554361"/>
                <a:ext cx="24659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/>
                  <a:t>Scalar: belongs to domain </a:t>
                </a:r>
                <a:r>
                  <a:rPr lang="en-US" altLang="zh-TW" i="1" dirty="0"/>
                  <a:t>S</a:t>
                </a:r>
                <a:r>
                  <a:rPr lang="en-US" altLang="zh-TW" dirty="0"/>
                  <a:t> or not</a:t>
                </a:r>
                <a:endParaRPr lang="zh-TW" altLang="en-US" dirty="0"/>
              </a:p>
            </p:txBody>
          </p:sp>
          <p:pic>
            <p:nvPicPr>
              <p:cNvPr id="118" name="圖片 117"/>
              <p:cNvPicPr>
                <a:picLocks noChangeAspect="1"/>
              </p:cNvPicPr>
              <p:nvPr/>
            </p:nvPicPr>
            <p:blipFill rotWithShape="1">
              <a:blip r:embed="rId11"/>
              <a:srcRect l="12248" t="6909" r="9440" b="11196"/>
              <a:stretch/>
            </p:blipFill>
            <p:spPr>
              <a:xfrm>
                <a:off x="1333868" y="4441739"/>
                <a:ext cx="940703" cy="733685"/>
              </a:xfrm>
              <a:prstGeom prst="rect">
                <a:avLst/>
              </a:prstGeom>
            </p:spPr>
          </p:pic>
          <p:pic>
            <p:nvPicPr>
              <p:cNvPr id="119" name="圖片 118"/>
              <p:cNvPicPr>
                <a:picLocks noChangeAspect="1"/>
              </p:cNvPicPr>
              <p:nvPr/>
            </p:nvPicPr>
            <p:blipFill rotWithShape="1">
              <a:blip r:embed="rId11"/>
              <a:srcRect l="12248" t="6909" r="9440" b="11196"/>
              <a:stretch/>
            </p:blipFill>
            <p:spPr>
              <a:xfrm>
                <a:off x="6806849" y="4409537"/>
                <a:ext cx="940703" cy="733685"/>
              </a:xfrm>
              <a:prstGeom prst="rect">
                <a:avLst/>
              </a:prstGeom>
            </p:spPr>
          </p:pic>
          <p:pic>
            <p:nvPicPr>
              <p:cNvPr id="121" name="圖片 120"/>
              <p:cNvPicPr>
                <a:picLocks noChangeAspect="1"/>
              </p:cNvPicPr>
              <p:nvPr/>
            </p:nvPicPr>
            <p:blipFill rotWithShape="1">
              <a:blip r:embed="rId12"/>
              <a:srcRect l="12706" t="7735" r="9348" b="10645"/>
              <a:stretch/>
            </p:blipFill>
            <p:spPr>
              <a:xfrm>
                <a:off x="4080093" y="4444456"/>
                <a:ext cx="930952" cy="746790"/>
              </a:xfrm>
              <a:prstGeom prst="rect">
                <a:avLst/>
              </a:prstGeom>
            </p:spPr>
          </p:pic>
        </p:grpSp>
      </p:grpSp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81" y="181918"/>
            <a:ext cx="7886700" cy="994172"/>
          </a:xfrm>
        </p:spPr>
        <p:txBody>
          <a:bodyPr/>
          <a:lstStyle/>
          <a:p>
            <a:r>
              <a:rPr lang="en-US" altLang="zh-TW" dirty="0"/>
              <a:t>Speech Enhancement (AFT) </a:t>
            </a:r>
            <a:endParaRPr lang="zh-TW" altLang="en-US" dirty="0"/>
          </a:p>
        </p:txBody>
      </p:sp>
      <p:sp>
        <p:nvSpPr>
          <p:cNvPr id="61" name="內容版面配置區 2"/>
          <p:cNvSpPr>
            <a:spLocks noGrp="1"/>
          </p:cNvSpPr>
          <p:nvPr>
            <p:ph idx="1"/>
          </p:nvPr>
        </p:nvSpPr>
        <p:spPr>
          <a:xfrm>
            <a:off x="22099" y="1044924"/>
            <a:ext cx="9037189" cy="3263504"/>
          </a:xfrm>
        </p:spPr>
        <p:txBody>
          <a:bodyPr/>
          <a:lstStyle/>
          <a:p>
            <a:r>
              <a:rPr lang="en-US" altLang="zh-TW" dirty="0"/>
              <a:t>Cycle-GAN-based acoustic feature transformation</a:t>
            </a:r>
            <a:r>
              <a:rPr lang="zh-TW" altLang="en-US" dirty="0"/>
              <a:t> </a:t>
            </a:r>
            <a:r>
              <a:rPr lang="en-US" altLang="zh-TW" dirty="0"/>
              <a:t>(AFT) </a:t>
            </a:r>
            <a:r>
              <a:rPr lang="en-US" altLang="zh-TW" sz="2000" dirty="0">
                <a:solidFill>
                  <a:srgbClr val="0000FF"/>
                </a:solidFill>
              </a:rPr>
              <a:t>[Mimura et al., ASRU 2017]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13897" y="1674613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1350" dirty="0"/>
          </a:p>
        </p:txBody>
      </p:sp>
      <p:sp>
        <p:nvSpPr>
          <p:cNvPr id="41" name="矩形 40"/>
          <p:cNvSpPr/>
          <p:nvPr/>
        </p:nvSpPr>
        <p:spPr>
          <a:xfrm>
            <a:off x="2274571" y="5999220"/>
            <a:ext cx="4851399" cy="77261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2363061" y="5986607"/>
                <a:ext cx="4813812" cy="756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𝑢𝑙𝑙</m:t>
                        </m:r>
                      </m:sub>
                    </m:sSub>
                  </m:oMath>
                </a14:m>
                <a:r>
                  <a:rPr lang="en-US" altLang="zh-TW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𝐺𝐴𝑁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d>
                    <m:r>
                      <a:rPr lang="zh-TW" altLang="en-US" sz="2000" i="1">
                        <a:latin typeface="Cambria Math" panose="02040503050406030204" pitchFamily="18" charset="0"/>
                      </a:rPr>
                      <m:t>＋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𝐺𝐴𝑁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zh-TW" sz="2000" b="0" i="1" dirty="0">
                    <a:latin typeface="Cambria Math" panose="02040503050406030204" pitchFamily="18" charset="0"/>
                  </a:rPr>
                </a:br>
                <a:r>
                  <a:rPr lang="en-US" altLang="zh-TW" sz="2000" b="0" i="1" dirty="0"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000" i="1">
                        <a:latin typeface="Cambria Math" panose="02040503050406030204" pitchFamily="18" charset="0"/>
                      </a:rPr>
                      <m:t>＋</m:t>
                    </m:r>
                    <m:r>
                      <a:rPr lang="zh-TW" altLang="en-US" sz="20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𝑦𝑐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i="1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61" y="5986607"/>
                <a:ext cx="4813812" cy="756682"/>
              </a:xfrm>
              <a:prstGeom prst="rect">
                <a:avLst/>
              </a:prstGeom>
              <a:blipFill>
                <a:blip r:embed="rId13"/>
                <a:stretch>
                  <a:fillRect t="-4032" b="-24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823656" y="2231487"/>
            <a:ext cx="7273030" cy="3288972"/>
            <a:chOff x="823656" y="2231487"/>
            <a:chExt cx="7273030" cy="3288972"/>
          </a:xfrm>
        </p:grpSpPr>
        <p:sp>
          <p:nvSpPr>
            <p:cNvPr id="2" name="文字方塊 1"/>
            <p:cNvSpPr txBox="1"/>
            <p:nvPr/>
          </p:nvSpPr>
          <p:spPr>
            <a:xfrm>
              <a:off x="823656" y="5099509"/>
              <a:ext cx="698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C00000"/>
                  </a:solidFill>
                </a:rPr>
                <a:t>Noisy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4026142" y="5151127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Enhanced 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7398418" y="5112241"/>
              <a:ext cx="698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C00000"/>
                  </a:solidFill>
                </a:rPr>
                <a:t>Noisy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919913" y="2235575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Clean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3952222" y="2231487"/>
              <a:ext cx="1137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C00000"/>
                  </a:solidFill>
                </a:rPr>
                <a:t>Syn. Noisy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7380558" y="2250884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Clean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5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1874" y="203201"/>
            <a:ext cx="7886700" cy="994172"/>
          </a:xfrm>
        </p:spPr>
        <p:txBody>
          <a:bodyPr/>
          <a:lstStyle/>
          <a:p>
            <a:r>
              <a:rPr lang="en-US" altLang="zh-TW" dirty="0"/>
              <a:t>Outline</a:t>
            </a:r>
            <a:r>
              <a:rPr lang="zh-TW" altLang="en-US" dirty="0"/>
              <a:t> </a:t>
            </a:r>
            <a:r>
              <a:rPr lang="en-US" altLang="zh-TW" dirty="0"/>
              <a:t>of Part II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73100" y="1361550"/>
          <a:ext cx="7912100" cy="484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489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284218" y="1294161"/>
            <a:ext cx="8599432" cy="554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ASR results on noise robustness and style adaptation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/>
          <a:stretch/>
        </p:blipFill>
        <p:spPr>
          <a:xfrm>
            <a:off x="69781" y="2758926"/>
            <a:ext cx="4521837" cy="126688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/>
          <a:stretch/>
        </p:blipFill>
        <p:spPr>
          <a:xfrm>
            <a:off x="4695781" y="2785250"/>
            <a:ext cx="4354222" cy="12405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56217" y="2322691"/>
            <a:ext cx="4294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8: Noise robust ASR.</a:t>
            </a:r>
            <a:endParaRPr lang="zh-TW" altLang="en-US" sz="2000" dirty="0"/>
          </a:p>
          <a:p>
            <a:endParaRPr lang="zh-TW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4856855" y="2376999"/>
            <a:ext cx="4902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9: Speaker style adaptation.</a:t>
            </a:r>
            <a:endParaRPr lang="zh-TW" altLang="en-US" sz="2000" dirty="0"/>
          </a:p>
          <a:p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94026" y="5056086"/>
                <a:ext cx="7670801" cy="1446550"/>
              </a:xfrm>
              <a:prstGeom prst="rect">
                <a:avLst/>
              </a:prstGeom>
              <a:ln w="381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TW" sz="22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TW" sz="2200" dirty="0"/>
                  <a:t> can transform acoustic features and effectively improve </a:t>
                </a:r>
                <a:br>
                  <a:rPr lang="en-US" altLang="zh-TW" sz="2200" dirty="0"/>
                </a:br>
                <a:r>
                  <a:rPr lang="en-US" altLang="zh-TW" sz="2200" dirty="0"/>
                  <a:t>    ASR results for both noisy and accented speech. </a:t>
                </a:r>
              </a:p>
              <a:p>
                <a:endParaRPr lang="en-US" altLang="zh-TW" sz="2200" dirty="0"/>
              </a:p>
              <a:p>
                <a:endParaRPr lang="en-US" altLang="zh-TW" sz="22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26" y="5056086"/>
                <a:ext cx="7670801" cy="1446550"/>
              </a:xfrm>
              <a:prstGeom prst="rect">
                <a:avLst/>
              </a:prstGeom>
              <a:blipFill>
                <a:blip r:embed="rId5"/>
                <a:stretch>
                  <a:fillRect l="-791" t="-1230"/>
                </a:stretch>
              </a:blipFill>
              <a:ln w="3810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94026" y="5733195"/>
                <a:ext cx="79597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200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2200" dirty="0"/>
                  <a:t> can be used for model adaptation and effectively improve </a:t>
                </a:r>
                <a:br>
                  <a:rPr lang="en-US" altLang="zh-TW" sz="2200" dirty="0"/>
                </a:br>
                <a:r>
                  <a:rPr lang="en-US" altLang="zh-TW" sz="2200" dirty="0"/>
                  <a:t>    ASR results for noisy speech.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26" y="5733195"/>
                <a:ext cx="7959725" cy="769441"/>
              </a:xfrm>
              <a:prstGeom prst="rect">
                <a:avLst/>
              </a:prstGeom>
              <a:blipFill>
                <a:blip r:embed="rId6"/>
                <a:stretch>
                  <a:fillRect l="-995" t="-4724" b="-14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117866" y="3120274"/>
            <a:ext cx="4365848" cy="4798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794663" y="3048302"/>
            <a:ext cx="4088987" cy="93091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17865" y="3597272"/>
            <a:ext cx="4365848" cy="33149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171830" y="4045281"/>
                <a:ext cx="1815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i="1" u="sng" dirty="0"/>
                  <a:t>S</a:t>
                </a:r>
                <a:r>
                  <a:rPr lang="en-US" altLang="zh-TW" u="sng" dirty="0"/>
                  <a:t>: Clean;</a:t>
                </a:r>
                <a:r>
                  <a:rPr lang="en-US" altLang="zh-TW" i="1" u="sng" dirty="0"/>
                  <a:t> </a:t>
                </a:r>
                <a14:m>
                  <m:oMath xmlns:m="http://schemas.openxmlformats.org/officeDocument/2006/math">
                    <m:r>
                      <a:rPr lang="en-US" altLang="zh-TW" i="1" u="sng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u="sng" dirty="0"/>
                  <a:t>: Noisy</a:t>
                </a:r>
                <a:endParaRPr lang="zh-TW" altLang="en-US" u="sng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830" y="4045281"/>
                <a:ext cx="1815818" cy="369332"/>
              </a:xfrm>
              <a:prstGeom prst="rect">
                <a:avLst/>
              </a:prstGeom>
              <a:blipFill>
                <a:blip r:embed="rId7"/>
                <a:stretch>
                  <a:fillRect l="-2685" t="-10000" r="-234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4856855" y="4064731"/>
            <a:ext cx="4098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/>
              <a:t>JNAS: Read; CSJ-SPS: Spontaneous (relax);</a:t>
            </a:r>
          </a:p>
          <a:p>
            <a:r>
              <a:rPr lang="en-US" altLang="zh-TW" u="sng" dirty="0"/>
              <a:t>CSJ-APS: Spontaneous (formal);</a:t>
            </a:r>
            <a:endParaRPr lang="zh-TW" altLang="en-US" u="sng" dirty="0"/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81" y="181918"/>
            <a:ext cx="7886700" cy="994172"/>
          </a:xfrm>
        </p:spPr>
        <p:txBody>
          <a:bodyPr/>
          <a:lstStyle/>
          <a:p>
            <a:r>
              <a:rPr lang="en-US" altLang="zh-TW" dirty="0"/>
              <a:t>Speech Enhancement (AFT)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27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13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1874" y="203201"/>
            <a:ext cx="7886700" cy="994172"/>
          </a:xfrm>
        </p:spPr>
        <p:txBody>
          <a:bodyPr/>
          <a:lstStyle/>
          <a:p>
            <a:r>
              <a:rPr lang="en-US" altLang="zh-TW" dirty="0"/>
              <a:t>Outline</a:t>
            </a:r>
            <a:r>
              <a:rPr lang="zh-TW" altLang="en-US" dirty="0"/>
              <a:t> </a:t>
            </a:r>
            <a:r>
              <a:rPr lang="en-US" altLang="zh-TW" dirty="0"/>
              <a:t>of Part II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73100" y="1361550"/>
          <a:ext cx="7912100" cy="484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06CB14CD-9C79-464C-8062-15EB3C2D113F}"/>
              </a:ext>
            </a:extLst>
          </p:cNvPr>
          <p:cNvSpPr/>
          <p:nvPr/>
        </p:nvSpPr>
        <p:spPr>
          <a:xfrm>
            <a:off x="673100" y="2527983"/>
            <a:ext cx="7886700" cy="4204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6" y="2998928"/>
            <a:ext cx="4037251" cy="355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20" y="2998928"/>
            <a:ext cx="4112239" cy="355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279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E985631F-2476-4002-8660-49D89D13C625}"/>
              </a:ext>
            </a:extLst>
          </p:cNvPr>
          <p:cNvSpPr txBox="1">
            <a:spLocks/>
          </p:cNvSpPr>
          <p:nvPr/>
        </p:nvSpPr>
        <p:spPr>
          <a:xfrm>
            <a:off x="84101" y="325350"/>
            <a:ext cx="8940227" cy="671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dirty="0" err="1"/>
              <a:t>Postfilter</a:t>
            </a:r>
            <a:r>
              <a:rPr lang="en-US" altLang="zh-TW" dirty="0"/>
              <a:t> for synthesized or transformed speech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 Conventional </a:t>
            </a:r>
            <a:r>
              <a:rPr lang="en-US" altLang="zh-TW" sz="2000" dirty="0" err="1"/>
              <a:t>postfilter</a:t>
            </a:r>
            <a:r>
              <a:rPr lang="en-US" altLang="zh-TW" sz="2000" dirty="0"/>
              <a:t> approaches for </a:t>
            </a:r>
            <a:r>
              <a:rPr lang="en-US" altLang="zh-TW" sz="2000" b="1" i="1" dirty="0">
                <a:solidFill>
                  <a:schemeClr val="tx2"/>
                </a:solidFill>
              </a:rPr>
              <a:t>G</a:t>
            </a:r>
            <a:r>
              <a:rPr lang="en-US" altLang="zh-TW" sz="2000" dirty="0"/>
              <a:t> estimation include global variance (GV) </a:t>
            </a:r>
            <a:r>
              <a:rPr lang="en-US" altLang="zh-TW" sz="2000" dirty="0">
                <a:solidFill>
                  <a:srgbClr val="0000FF"/>
                </a:solidFill>
              </a:rPr>
              <a:t>[Toda et al., IEICE 2007]</a:t>
            </a:r>
            <a:r>
              <a:rPr lang="en-US" altLang="zh-TW" sz="2000" dirty="0"/>
              <a:t>, variance scaling (VS)</a:t>
            </a:r>
            <a:r>
              <a:rPr lang="en-US" altLang="zh-TW" sz="2000" dirty="0">
                <a:solidFill>
                  <a:srgbClr val="0000FF"/>
                </a:solidFill>
              </a:rPr>
              <a:t> [</a:t>
            </a:r>
            <a:r>
              <a:rPr lang="en-US" altLang="zh-TW" sz="2000" dirty="0" err="1">
                <a:solidFill>
                  <a:srgbClr val="0000FF"/>
                </a:solidFill>
              </a:rPr>
              <a:t>Sil’en</a:t>
            </a:r>
            <a:r>
              <a:rPr lang="en-US" altLang="zh-TW" sz="2000" dirty="0">
                <a:solidFill>
                  <a:srgbClr val="0000FF"/>
                </a:solidFill>
              </a:rPr>
              <a:t> et al., </a:t>
            </a:r>
            <a:r>
              <a:rPr lang="en-US" altLang="zh-TW" sz="2000" dirty="0" err="1">
                <a:solidFill>
                  <a:srgbClr val="0000FF"/>
                </a:solidFill>
              </a:rPr>
              <a:t>Interpseech</a:t>
            </a:r>
            <a:r>
              <a:rPr lang="en-US" altLang="zh-TW" sz="2000" dirty="0">
                <a:solidFill>
                  <a:srgbClr val="0000FF"/>
                </a:solidFill>
              </a:rPr>
              <a:t> 2012]</a:t>
            </a:r>
            <a:r>
              <a:rPr lang="en-US" altLang="zh-TW" sz="2000" dirty="0"/>
              <a:t>, modulation spectrum (MS)</a:t>
            </a:r>
            <a:r>
              <a:rPr lang="en-US" altLang="zh-TW" sz="2000" dirty="0">
                <a:solidFill>
                  <a:srgbClr val="0000FF"/>
                </a:solidFill>
              </a:rPr>
              <a:t> [</a:t>
            </a:r>
            <a:r>
              <a:rPr lang="it-IT" altLang="zh-TW" sz="2000" dirty="0">
                <a:solidFill>
                  <a:srgbClr val="0000FF"/>
                </a:solidFill>
              </a:rPr>
              <a:t>Takamichi et al., ICASSP 2014</a:t>
            </a:r>
            <a:r>
              <a:rPr lang="en-US" altLang="zh-TW" sz="2000" dirty="0">
                <a:solidFill>
                  <a:srgbClr val="0000FF"/>
                </a:solidFill>
              </a:rPr>
              <a:t>]</a:t>
            </a:r>
            <a:r>
              <a:rPr lang="en-US" altLang="zh-TW" sz="2000" dirty="0"/>
              <a:t>,DNN with MSE criterion </a:t>
            </a:r>
            <a:r>
              <a:rPr lang="en-US" altLang="zh-TW" sz="2000" dirty="0">
                <a:solidFill>
                  <a:srgbClr val="0000FF"/>
                </a:solidFill>
              </a:rPr>
              <a:t>[</a:t>
            </a:r>
            <a:r>
              <a:rPr lang="da-DK" altLang="zh-TW" sz="2000" dirty="0">
                <a:solidFill>
                  <a:srgbClr val="0000FF"/>
                </a:solidFill>
              </a:rPr>
              <a:t>Chen et al., Interspeech 2014; Chen et al., TASLP 2015</a:t>
            </a:r>
            <a:r>
              <a:rPr lang="en-US" altLang="zh-TW" sz="2000" dirty="0">
                <a:solidFill>
                  <a:srgbClr val="0000FF"/>
                </a:solidFill>
              </a:rPr>
              <a:t>]</a:t>
            </a:r>
            <a:r>
              <a:rPr lang="en-US" altLang="zh-TW" sz="20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 GAN is used a new objective function to estimate the parameters in </a:t>
            </a:r>
            <a:r>
              <a:rPr lang="en-US" altLang="zh-TW" sz="2000" b="1" i="1" dirty="0">
                <a:solidFill>
                  <a:schemeClr val="tx2"/>
                </a:solidFill>
              </a:rPr>
              <a:t>G</a:t>
            </a:r>
            <a:r>
              <a:rPr lang="en-US" altLang="zh-TW" sz="2000" dirty="0"/>
              <a:t>.</a:t>
            </a:r>
            <a:endParaRPr lang="zh-TW" altLang="en-US" sz="2000" dirty="0"/>
          </a:p>
          <a:p>
            <a:endParaRPr lang="zh-TW" altLang="en-US" sz="2400" dirty="0"/>
          </a:p>
        </p:txBody>
      </p:sp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/>
          <a:lstStyle/>
          <a:p>
            <a:r>
              <a:rPr lang="en-US" altLang="zh-TW" dirty="0" err="1"/>
              <a:t>Postfilter</a:t>
            </a: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E985631F-2476-4002-8660-49D89D13C625}"/>
              </a:ext>
            </a:extLst>
          </p:cNvPr>
          <p:cNvSpPr txBox="1">
            <a:spLocks/>
          </p:cNvSpPr>
          <p:nvPr/>
        </p:nvSpPr>
        <p:spPr>
          <a:xfrm>
            <a:off x="2185850" y="1811125"/>
            <a:ext cx="8940227" cy="4152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300" dirty="0"/>
          </a:p>
          <a:p>
            <a:endParaRPr lang="en-US" altLang="zh-TW" sz="300" dirty="0"/>
          </a:p>
          <a:p>
            <a:pPr marL="0" indent="0">
              <a:buNone/>
            </a:pPr>
            <a:endParaRPr lang="en-US" altLang="zh-TW" sz="300" dirty="0"/>
          </a:p>
          <a:p>
            <a:pPr marL="214313" indent="-214313"/>
            <a:endParaRPr lang="en-US" altLang="zh-TW" sz="2000" b="1" i="1" dirty="0">
              <a:solidFill>
                <a:schemeClr val="tx2"/>
              </a:solidFill>
            </a:endParaRPr>
          </a:p>
          <a:p>
            <a:pPr marL="214313" indent="-214313"/>
            <a:endParaRPr lang="en-US" altLang="zh-TW" sz="20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zh-TW" altLang="en-US" sz="2000" b="1" i="1" dirty="0">
              <a:solidFill>
                <a:schemeClr val="tx2"/>
              </a:solidFill>
            </a:endParaRPr>
          </a:p>
          <a:p>
            <a:endParaRPr lang="zh-TW" altLang="en-US" sz="2400" dirty="0"/>
          </a:p>
        </p:txBody>
      </p:sp>
      <p:grpSp>
        <p:nvGrpSpPr>
          <p:cNvPr id="2" name="群組 1"/>
          <p:cNvGrpSpPr/>
          <p:nvPr/>
        </p:nvGrpSpPr>
        <p:grpSpPr>
          <a:xfrm>
            <a:off x="1629233" y="1811125"/>
            <a:ext cx="7191562" cy="2700616"/>
            <a:chOff x="0" y="1811125"/>
            <a:chExt cx="7191562" cy="2700616"/>
          </a:xfrm>
        </p:grpSpPr>
        <p:sp>
          <p:nvSpPr>
            <p:cNvPr id="16" name="箭號: 向右 14">
              <a:extLst>
                <a:ext uri="{FF2B5EF4-FFF2-40B4-BE49-F238E27FC236}">
                  <a16:creationId xmlns:a16="http://schemas.microsoft.com/office/drawing/2014/main" id="{74ACB8BE-0A5D-4C56-B556-207C34901E5C}"/>
                </a:ext>
              </a:extLst>
            </p:cNvPr>
            <p:cNvSpPr/>
            <p:nvPr/>
          </p:nvSpPr>
          <p:spPr>
            <a:xfrm>
              <a:off x="1644448" y="3945515"/>
              <a:ext cx="528606" cy="3636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sp>
          <p:nvSpPr>
            <p:cNvPr id="17" name="箭號: 向右 15">
              <a:extLst>
                <a:ext uri="{FF2B5EF4-FFF2-40B4-BE49-F238E27FC236}">
                  <a16:creationId xmlns:a16="http://schemas.microsoft.com/office/drawing/2014/main" id="{7E10B9E3-902D-4CD8-9977-AA4697900348}"/>
                </a:ext>
              </a:extLst>
            </p:cNvPr>
            <p:cNvSpPr/>
            <p:nvPr/>
          </p:nvSpPr>
          <p:spPr>
            <a:xfrm>
              <a:off x="3587654" y="3978224"/>
              <a:ext cx="528606" cy="3636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pic>
          <p:nvPicPr>
            <p:cNvPr id="22" name="圖片 21"/>
            <p:cNvPicPr preferRelativeResize="0">
              <a:picLocks/>
            </p:cNvPicPr>
            <p:nvPr/>
          </p:nvPicPr>
          <p:blipFill rotWithShape="1">
            <a:blip r:embed="rId3"/>
            <a:srcRect l="13004" t="8503" r="10520" b="11622"/>
            <a:stretch/>
          </p:blipFill>
          <p:spPr>
            <a:xfrm>
              <a:off x="4216832" y="2499434"/>
              <a:ext cx="1404000" cy="633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pic>
          <p:nvPicPr>
            <p:cNvPr id="23" name="圖片 22"/>
            <p:cNvPicPr preferRelativeResize="0">
              <a:picLocks/>
            </p:cNvPicPr>
            <p:nvPr/>
          </p:nvPicPr>
          <p:blipFill rotWithShape="1">
            <a:blip r:embed="rId4"/>
            <a:srcRect l="13185" t="7726" r="9573" b="11491"/>
            <a:stretch/>
          </p:blipFill>
          <p:spPr>
            <a:xfrm>
              <a:off x="247191" y="3810543"/>
              <a:ext cx="1404000" cy="633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sp>
          <p:nvSpPr>
            <p:cNvPr id="4" name="矩形 3"/>
            <p:cNvSpPr/>
            <p:nvPr/>
          </p:nvSpPr>
          <p:spPr>
            <a:xfrm>
              <a:off x="0" y="3128694"/>
              <a:ext cx="200805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dirty="0"/>
                <a:t>Synthesized spectral texture 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925509" y="1811125"/>
              <a:ext cx="206495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dirty="0"/>
                <a:t>Natural </a:t>
              </a:r>
              <a:br>
                <a:rPr lang="en-US" altLang="zh-TW" sz="2000" dirty="0"/>
              </a:br>
              <a:r>
                <a:rPr lang="en-US" altLang="zh-TW" sz="2000" dirty="0"/>
                <a:t>spectral texture 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0001361-E9BB-4D53-9A0E-54F47C85241B}"/>
                </a:ext>
              </a:extLst>
            </p:cNvPr>
            <p:cNvSpPr/>
            <p:nvPr/>
          </p:nvSpPr>
          <p:spPr>
            <a:xfrm>
              <a:off x="2165874" y="3708286"/>
              <a:ext cx="1440000" cy="7993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200" b="1" i="1" dirty="0">
                  <a:solidFill>
                    <a:schemeClr val="tx2"/>
                  </a:solidFill>
                </a:rPr>
                <a:t>G</a:t>
              </a:r>
              <a:endParaRPr lang="zh-TW" altLang="en-US" sz="2200" b="1" i="1" dirty="0">
                <a:solidFill>
                  <a:schemeClr val="tx2"/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3A6A1EE-1E7B-474E-A24A-CED9A74603DF}"/>
                </a:ext>
              </a:extLst>
            </p:cNvPr>
            <p:cNvSpPr/>
            <p:nvPr/>
          </p:nvSpPr>
          <p:spPr>
            <a:xfrm>
              <a:off x="4116284" y="3762154"/>
              <a:ext cx="1475853" cy="74958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/>
                <a:t>Output</a:t>
              </a:r>
              <a:endParaRPr lang="zh-TW" altLang="en-US" sz="2000" dirty="0"/>
            </a:p>
          </p:txBody>
        </p:sp>
        <p:sp>
          <p:nvSpPr>
            <p:cNvPr id="32" name="箭號: 上-下雙向 16">
              <a:extLst>
                <a:ext uri="{FF2B5EF4-FFF2-40B4-BE49-F238E27FC236}">
                  <a16:creationId xmlns:a16="http://schemas.microsoft.com/office/drawing/2014/main" id="{62017C2C-EBA7-463F-8F5A-EB057979DFDC}"/>
                </a:ext>
              </a:extLst>
            </p:cNvPr>
            <p:cNvSpPr/>
            <p:nvPr/>
          </p:nvSpPr>
          <p:spPr>
            <a:xfrm>
              <a:off x="4708073" y="3191657"/>
              <a:ext cx="365864" cy="586138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sp>
          <p:nvSpPr>
            <p:cNvPr id="33" name="矩形 32"/>
            <p:cNvSpPr/>
            <p:nvPr/>
          </p:nvSpPr>
          <p:spPr>
            <a:xfrm>
              <a:off x="5087396" y="3210558"/>
              <a:ext cx="21041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/>
                <a:t>Objective function</a:t>
              </a:r>
              <a:endParaRPr lang="zh-TW" altLang="en-US" sz="2000" dirty="0"/>
            </a:p>
          </p:txBody>
        </p:sp>
      </p:grpSp>
      <p:sp>
        <p:nvSpPr>
          <p:cNvPr id="3" name="矩形 2"/>
          <p:cNvSpPr/>
          <p:nvPr/>
        </p:nvSpPr>
        <p:spPr>
          <a:xfrm>
            <a:off x="90711" y="2564227"/>
            <a:ext cx="1380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Speech synthesizer 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5490" y="3348282"/>
            <a:ext cx="1380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Voice </a:t>
            </a:r>
          </a:p>
          <a:p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conversion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4514" y="4120977"/>
            <a:ext cx="1580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Speech</a:t>
            </a:r>
          </a:p>
          <a:p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enhancement 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54748" y="2458178"/>
            <a:ext cx="1901767" cy="2362765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2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E985631F-2476-4002-8660-49D89D13C625}"/>
              </a:ext>
            </a:extLst>
          </p:cNvPr>
          <p:cNvSpPr txBox="1">
            <a:spLocks/>
          </p:cNvSpPr>
          <p:nvPr/>
        </p:nvSpPr>
        <p:spPr>
          <a:xfrm>
            <a:off x="84101" y="325350"/>
            <a:ext cx="8940227" cy="671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dirty="0"/>
              <a:t>GAN </a:t>
            </a:r>
            <a:r>
              <a:rPr lang="en-US" altLang="zh-TW" dirty="0" err="1"/>
              <a:t>postfilter</a:t>
            </a:r>
            <a:r>
              <a:rPr lang="en-US" altLang="zh-TW" dirty="0"/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[Kaneko et al., ICASSP 2017]</a:t>
            </a:r>
          </a:p>
          <a:p>
            <a:endParaRPr lang="en-US" altLang="zh-TW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 Traditional MMSE criterion results in statistical averaging.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 GAN is used as a new objective function to estimate the parameters in </a:t>
            </a:r>
            <a:r>
              <a:rPr lang="en-US" altLang="zh-TW" sz="2000" b="1" i="1" dirty="0">
                <a:solidFill>
                  <a:schemeClr val="tx2"/>
                </a:solidFill>
              </a:rPr>
              <a:t>G</a:t>
            </a:r>
            <a:r>
              <a:rPr lang="en-US" altLang="zh-TW" sz="2000" dirty="0"/>
              <a:t>.</a:t>
            </a:r>
            <a:endParaRPr lang="zh-TW" alt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 The proposed work intends to further improve the naturalness of </a:t>
            </a:r>
            <a:br>
              <a:rPr lang="en-US" altLang="zh-TW" sz="2000" dirty="0"/>
            </a:br>
            <a:r>
              <a:rPr lang="en-US" altLang="zh-TW" sz="2000" dirty="0"/>
              <a:t> synthesized speech or parameters from a synthesizer.  </a:t>
            </a:r>
            <a:endParaRPr lang="zh-TW" altLang="en-US" sz="2400" dirty="0"/>
          </a:p>
        </p:txBody>
      </p:sp>
      <p:sp>
        <p:nvSpPr>
          <p:cNvPr id="30" name="箭號: 向右 14">
            <a:extLst>
              <a:ext uri="{FF2B5EF4-FFF2-40B4-BE49-F238E27FC236}">
                <a16:creationId xmlns:a16="http://schemas.microsoft.com/office/drawing/2014/main" id="{74ACB8BE-0A5D-4C56-B556-207C34901E5C}"/>
              </a:ext>
            </a:extLst>
          </p:cNvPr>
          <p:cNvSpPr/>
          <p:nvPr/>
        </p:nvSpPr>
        <p:spPr>
          <a:xfrm rot="5400000">
            <a:off x="6390956" y="3232604"/>
            <a:ext cx="528606" cy="3636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/>
          <a:lstStyle/>
          <a:p>
            <a:r>
              <a:rPr lang="en-US" altLang="zh-TW" dirty="0" err="1"/>
              <a:t>Postfilter</a:t>
            </a: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E985631F-2476-4002-8660-49D89D13C625}"/>
              </a:ext>
            </a:extLst>
          </p:cNvPr>
          <p:cNvSpPr txBox="1">
            <a:spLocks/>
          </p:cNvSpPr>
          <p:nvPr/>
        </p:nvSpPr>
        <p:spPr>
          <a:xfrm>
            <a:off x="2185850" y="1811125"/>
            <a:ext cx="8940227" cy="4152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300" dirty="0"/>
          </a:p>
          <a:p>
            <a:endParaRPr lang="en-US" altLang="zh-TW" sz="300" dirty="0"/>
          </a:p>
          <a:p>
            <a:pPr marL="0" indent="0">
              <a:buNone/>
            </a:pPr>
            <a:endParaRPr lang="en-US" altLang="zh-TW" sz="300" dirty="0"/>
          </a:p>
          <a:p>
            <a:pPr marL="214313" indent="-214313"/>
            <a:endParaRPr lang="en-US" altLang="zh-TW" sz="2000" b="1" i="1" dirty="0">
              <a:solidFill>
                <a:schemeClr val="tx2"/>
              </a:solidFill>
            </a:endParaRPr>
          </a:p>
          <a:p>
            <a:pPr marL="214313" indent="-214313"/>
            <a:endParaRPr lang="en-US" altLang="zh-TW" sz="20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zh-TW" altLang="en-US" sz="2000" b="1" i="1" dirty="0">
              <a:solidFill>
                <a:schemeClr val="tx2"/>
              </a:solidFill>
            </a:endParaRPr>
          </a:p>
          <a:p>
            <a:endParaRPr lang="zh-TW" altLang="en-US" sz="2400" dirty="0"/>
          </a:p>
        </p:txBody>
      </p:sp>
      <p:sp>
        <p:nvSpPr>
          <p:cNvPr id="16" name="箭號: 向右 14">
            <a:extLst>
              <a:ext uri="{FF2B5EF4-FFF2-40B4-BE49-F238E27FC236}">
                <a16:creationId xmlns:a16="http://schemas.microsoft.com/office/drawing/2014/main" id="{74ACB8BE-0A5D-4C56-B556-207C34901E5C}"/>
              </a:ext>
            </a:extLst>
          </p:cNvPr>
          <p:cNvSpPr/>
          <p:nvPr/>
        </p:nvSpPr>
        <p:spPr>
          <a:xfrm>
            <a:off x="1545637" y="3873853"/>
            <a:ext cx="528606" cy="3636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7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>
            <a:off x="3488843" y="3906562"/>
            <a:ext cx="528606" cy="3636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pic>
        <p:nvPicPr>
          <p:cNvPr id="22" name="圖片 21"/>
          <p:cNvPicPr preferRelativeResize="0">
            <a:picLocks/>
          </p:cNvPicPr>
          <p:nvPr/>
        </p:nvPicPr>
        <p:blipFill rotWithShape="1">
          <a:blip r:embed="rId3"/>
          <a:srcRect l="13004" t="8503" r="10520" b="11622"/>
          <a:stretch/>
        </p:blipFill>
        <p:spPr>
          <a:xfrm>
            <a:off x="5914102" y="2578989"/>
            <a:ext cx="1404000" cy="6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23" name="圖片 22"/>
          <p:cNvPicPr preferRelativeResize="0">
            <a:picLocks/>
          </p:cNvPicPr>
          <p:nvPr/>
        </p:nvPicPr>
        <p:blipFill rotWithShape="1">
          <a:blip r:embed="rId4"/>
          <a:srcRect l="13185" t="7726" r="9573" b="11491"/>
          <a:stretch/>
        </p:blipFill>
        <p:spPr>
          <a:xfrm>
            <a:off x="148380" y="3738881"/>
            <a:ext cx="1404000" cy="6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4" name="矩形 3"/>
          <p:cNvSpPr/>
          <p:nvPr/>
        </p:nvSpPr>
        <p:spPr>
          <a:xfrm>
            <a:off x="-98811" y="3057032"/>
            <a:ext cx="2008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Synthesized </a:t>
            </a:r>
          </a:p>
          <a:p>
            <a:pPr algn="ctr"/>
            <a:r>
              <a:rPr lang="en-US" altLang="zh-TW" sz="2000" dirty="0"/>
              <a:t>Mel </a:t>
            </a:r>
            <a:r>
              <a:rPr lang="en-US" altLang="zh-TW" sz="2000" dirty="0" err="1"/>
              <a:t>cepst</a:t>
            </a:r>
            <a:r>
              <a:rPr lang="en-US" altLang="zh-TW" sz="2000" dirty="0"/>
              <a:t>. </a:t>
            </a:r>
            <a:r>
              <a:rPr lang="en-US" altLang="zh-TW" sz="2000" dirty="0" err="1"/>
              <a:t>coef</a:t>
            </a:r>
            <a:r>
              <a:rPr lang="en-US" altLang="zh-TW" sz="2000" dirty="0"/>
              <a:t>. </a:t>
            </a:r>
          </a:p>
        </p:txBody>
      </p:sp>
      <p:sp>
        <p:nvSpPr>
          <p:cNvPr id="24" name="矩形 23"/>
          <p:cNvSpPr/>
          <p:nvPr/>
        </p:nvSpPr>
        <p:spPr>
          <a:xfrm>
            <a:off x="5622779" y="1880250"/>
            <a:ext cx="2064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Natural </a:t>
            </a:r>
            <a:br>
              <a:rPr lang="en-US" altLang="zh-TW" sz="2000" dirty="0"/>
            </a:br>
            <a:r>
              <a:rPr lang="en-US" altLang="zh-TW" sz="2000" dirty="0"/>
              <a:t>Mel </a:t>
            </a:r>
            <a:r>
              <a:rPr lang="en-US" altLang="zh-TW" sz="2000" dirty="0" err="1"/>
              <a:t>cepst</a:t>
            </a:r>
            <a:r>
              <a:rPr lang="en-US" altLang="zh-TW" sz="2000" dirty="0"/>
              <a:t>. </a:t>
            </a:r>
            <a:r>
              <a:rPr lang="en-US" altLang="zh-TW" sz="2000" dirty="0" err="1"/>
              <a:t>coef</a:t>
            </a:r>
            <a:r>
              <a:rPr lang="en-US" altLang="zh-TW" sz="2000" dirty="0"/>
              <a:t>. 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DA0DD7C-03D9-4027-92BF-F54C69D01976}"/>
              </a:ext>
            </a:extLst>
          </p:cNvPr>
          <p:cNvSpPr/>
          <p:nvPr/>
        </p:nvSpPr>
        <p:spPr>
          <a:xfrm>
            <a:off x="5992417" y="3687492"/>
            <a:ext cx="1440000" cy="79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200" b="1" i="1" dirty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25" name="箭號: 向右 11">
            <a:extLst>
              <a:ext uri="{FF2B5EF4-FFF2-40B4-BE49-F238E27FC236}">
                <a16:creationId xmlns:a16="http://schemas.microsoft.com/office/drawing/2014/main" id="{233D1E01-B0D0-4E4A-94A2-EFCF8DC8A646}"/>
              </a:ext>
            </a:extLst>
          </p:cNvPr>
          <p:cNvSpPr/>
          <p:nvPr/>
        </p:nvSpPr>
        <p:spPr>
          <a:xfrm>
            <a:off x="7450637" y="3846319"/>
            <a:ext cx="516748" cy="392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9F1C25F-6173-4134-95DB-03FE14DCC7B3}"/>
              </a:ext>
            </a:extLst>
          </p:cNvPr>
          <p:cNvSpPr txBox="1"/>
          <p:nvPr/>
        </p:nvSpPr>
        <p:spPr>
          <a:xfrm>
            <a:off x="7801268" y="3482324"/>
            <a:ext cx="1397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Nature</a:t>
            </a:r>
          </a:p>
          <a:p>
            <a:pPr algn="ctr"/>
            <a:r>
              <a:rPr lang="en-US" altLang="zh-TW" sz="2000" dirty="0"/>
              <a:t>or</a:t>
            </a:r>
          </a:p>
          <a:p>
            <a:pPr algn="ctr"/>
            <a:r>
              <a:rPr lang="en-US" altLang="zh-TW" sz="2000" dirty="0"/>
              <a:t>Generated</a:t>
            </a:r>
          </a:p>
        </p:txBody>
      </p:sp>
      <p:sp>
        <p:nvSpPr>
          <p:cNvPr id="28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>
            <a:off x="5445591" y="3902182"/>
            <a:ext cx="528606" cy="3636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pic>
        <p:nvPicPr>
          <p:cNvPr id="29" name="圖片 28"/>
          <p:cNvPicPr preferRelativeResize="0">
            <a:picLocks/>
          </p:cNvPicPr>
          <p:nvPr/>
        </p:nvPicPr>
        <p:blipFill rotWithShape="1">
          <a:blip r:embed="rId3"/>
          <a:srcRect l="13004" t="8503" r="10520" b="11622"/>
          <a:stretch/>
        </p:blipFill>
        <p:spPr>
          <a:xfrm>
            <a:off x="4053449" y="3766692"/>
            <a:ext cx="1404000" cy="6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5" name="矩形 4"/>
          <p:cNvSpPr/>
          <p:nvPr/>
        </p:nvSpPr>
        <p:spPr>
          <a:xfrm>
            <a:off x="3812709" y="3058806"/>
            <a:ext cx="192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Generated </a:t>
            </a:r>
          </a:p>
          <a:p>
            <a:pPr algn="ctr"/>
            <a:r>
              <a:rPr lang="en-US" altLang="zh-TW" sz="2000" dirty="0"/>
              <a:t>Mel </a:t>
            </a:r>
            <a:r>
              <a:rPr lang="en-US" altLang="zh-TW" sz="2000" dirty="0" err="1"/>
              <a:t>cepst</a:t>
            </a:r>
            <a:r>
              <a:rPr lang="en-US" altLang="zh-TW" sz="2000" dirty="0"/>
              <a:t>. </a:t>
            </a:r>
            <a:r>
              <a:rPr lang="en-US" altLang="zh-TW" sz="2000" dirty="0" err="1"/>
              <a:t>coef</a:t>
            </a:r>
            <a:r>
              <a:rPr lang="en-US" altLang="zh-TW" sz="2000" dirty="0"/>
              <a:t>. </a:t>
            </a:r>
          </a:p>
          <a:p>
            <a:pPr algn="ctr"/>
            <a:endParaRPr lang="en-US" altLang="zh-TW" sz="20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0001361-E9BB-4D53-9A0E-54F47C85241B}"/>
              </a:ext>
            </a:extLst>
          </p:cNvPr>
          <p:cNvSpPr/>
          <p:nvPr/>
        </p:nvSpPr>
        <p:spPr>
          <a:xfrm>
            <a:off x="2067063" y="3636624"/>
            <a:ext cx="1440000" cy="799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i="1" dirty="0">
                <a:solidFill>
                  <a:schemeClr val="tx2"/>
                </a:solidFill>
              </a:rPr>
              <a:t>G</a:t>
            </a:r>
            <a:endParaRPr lang="zh-TW" altLang="en-US" sz="2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40" y="2541510"/>
            <a:ext cx="7408345" cy="348322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7130" y="1801309"/>
            <a:ext cx="8364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4: Spectrograms of: (a) NAT (nature); (b) SYN (synthesized); (c) VS</a:t>
            </a:r>
            <a:r>
              <a:rPr lang="zh-TW" altLang="en-US" sz="2000" dirty="0"/>
              <a:t> </a:t>
            </a:r>
            <a:r>
              <a:rPr lang="en-US" altLang="zh-TW" sz="2000" dirty="0"/>
              <a:t>(variance scaling); (d) MS</a:t>
            </a:r>
            <a:r>
              <a:rPr lang="zh-TW" altLang="en-US" sz="2000" dirty="0"/>
              <a:t> </a:t>
            </a:r>
            <a:r>
              <a:rPr lang="en-US" altLang="zh-TW" sz="2000" dirty="0"/>
              <a:t>(modulation spectrum); (e) MSE; (f) GAN </a:t>
            </a:r>
            <a:r>
              <a:rPr lang="en-US" altLang="zh-TW" sz="2000" dirty="0" err="1"/>
              <a:t>postfilters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3" y="162445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Postfilter</a:t>
            </a:r>
            <a:r>
              <a:rPr lang="en-US" altLang="zh-TW" dirty="0"/>
              <a:t> (GAN-based </a:t>
            </a:r>
            <a:r>
              <a:rPr lang="en-US" altLang="zh-TW" dirty="0" err="1"/>
              <a:t>Postfilter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352755" y="1156617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Spectrogram analysis 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0294" y="6144243"/>
            <a:ext cx="8085487" cy="43088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GAN </a:t>
            </a:r>
            <a:r>
              <a:rPr lang="en-US" altLang="zh-TW" sz="2200" dirty="0" err="1"/>
              <a:t>postfilter</a:t>
            </a:r>
            <a:r>
              <a:rPr lang="en-US" altLang="zh-TW" sz="2200" dirty="0"/>
              <a:t> reconstructs spectral texture similar to the natural one.</a:t>
            </a:r>
          </a:p>
        </p:txBody>
      </p:sp>
    </p:spTree>
    <p:extLst>
      <p:ext uri="{BB962C8B-B14F-4D97-AF65-F5344CB8AC3E}">
        <p14:creationId xmlns:p14="http://schemas.microsoft.com/office/powerpoint/2010/main" val="200792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05" y="2831856"/>
            <a:ext cx="4419695" cy="195455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40"/>
          <a:stretch/>
        </p:blipFill>
        <p:spPr>
          <a:xfrm>
            <a:off x="159323" y="2780426"/>
            <a:ext cx="4559811" cy="20059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006881"/>
            <a:ext cx="4533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Fig. 5: Mel-</a:t>
            </a:r>
            <a:r>
              <a:rPr lang="en-US" altLang="zh-TW" sz="2000" dirty="0" err="1"/>
              <a:t>cepstral</a:t>
            </a:r>
            <a:r>
              <a:rPr lang="en-US" altLang="zh-TW" sz="2000" dirty="0"/>
              <a:t> trajectories (</a:t>
            </a:r>
            <a:r>
              <a:rPr lang="en-US" altLang="zh-TW" sz="2000" dirty="0" err="1"/>
              <a:t>GANv</a:t>
            </a:r>
            <a:r>
              <a:rPr lang="en-US" altLang="zh-TW" sz="2000" dirty="0"/>
              <a:t>: GAN was applied in voiced part).</a:t>
            </a:r>
            <a:endParaRPr lang="zh-TW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5238750" y="1852993"/>
            <a:ext cx="3905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6: Averaging difference in modulation spectrum per Mel-</a:t>
            </a:r>
            <a:r>
              <a:rPr lang="en-US" altLang="zh-TW" sz="2000" dirty="0" err="1"/>
              <a:t>cepstral</a:t>
            </a:r>
            <a:r>
              <a:rPr lang="en-US" altLang="zh-TW" sz="2000" dirty="0"/>
              <a:t> coefficient. </a:t>
            </a:r>
            <a:endParaRPr lang="zh-TW" altLang="en-US" sz="20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 txBox="1">
            <a:spLocks/>
          </p:cNvSpPr>
          <p:nvPr/>
        </p:nvSpPr>
        <p:spPr>
          <a:xfrm>
            <a:off x="159323" y="1624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Postfilter</a:t>
            </a:r>
            <a:r>
              <a:rPr lang="en-US" altLang="zh-TW" dirty="0"/>
              <a:t> (GAN-based </a:t>
            </a:r>
            <a:r>
              <a:rPr lang="en-US" altLang="zh-TW" dirty="0" err="1"/>
              <a:t>Postfilter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410148" y="114024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Objective evaluations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10148" y="5392995"/>
            <a:ext cx="8337550" cy="43088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GAN </a:t>
            </a:r>
            <a:r>
              <a:rPr lang="en-US" altLang="zh-TW" sz="2200" dirty="0" err="1"/>
              <a:t>postfilter</a:t>
            </a:r>
            <a:r>
              <a:rPr lang="en-US" altLang="zh-TW" sz="2200" dirty="0"/>
              <a:t> reconstructs spectral texture similar to the natural one.</a:t>
            </a:r>
          </a:p>
        </p:txBody>
      </p:sp>
    </p:spTree>
    <p:extLst>
      <p:ext uri="{BB962C8B-B14F-4D97-AF65-F5344CB8AC3E}">
        <p14:creationId xmlns:p14="http://schemas.microsoft.com/office/powerpoint/2010/main" val="31809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"/>
          <a:stretch/>
        </p:blipFill>
        <p:spPr>
          <a:xfrm>
            <a:off x="832701" y="2603452"/>
            <a:ext cx="7464147" cy="203937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37557" y="2014194"/>
            <a:ext cx="7898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10: Preference score (%). Bold font indicates the numbers over 30%.</a:t>
            </a:r>
            <a:endParaRPr lang="zh-TW" altLang="en-US" sz="20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 txBox="1">
            <a:spLocks/>
          </p:cNvSpPr>
          <p:nvPr/>
        </p:nvSpPr>
        <p:spPr>
          <a:xfrm>
            <a:off x="159323" y="1624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Postfilter</a:t>
            </a:r>
            <a:r>
              <a:rPr lang="en-US" altLang="zh-TW" dirty="0"/>
              <a:t> (GAN-based </a:t>
            </a:r>
            <a:r>
              <a:rPr lang="en-US" altLang="zh-TW" dirty="0" err="1"/>
              <a:t>Postfilter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410148" y="1316275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Subjective evaluations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76586" y="5063376"/>
            <a:ext cx="7420262" cy="110799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1. GAN </a:t>
            </a:r>
            <a:r>
              <a:rPr lang="en-US" altLang="zh-TW" sz="2200" dirty="0" err="1"/>
              <a:t>postfilter</a:t>
            </a:r>
            <a:r>
              <a:rPr lang="en-US" altLang="zh-TW" sz="2200" dirty="0"/>
              <a:t> significantly improves the synthesized speech. </a:t>
            </a:r>
          </a:p>
          <a:p>
            <a:endParaRPr lang="en-US" altLang="zh-TW" sz="2200" dirty="0"/>
          </a:p>
          <a:p>
            <a:endParaRPr lang="en-US" altLang="zh-TW" sz="2200" dirty="0"/>
          </a:p>
        </p:txBody>
      </p:sp>
      <p:sp>
        <p:nvSpPr>
          <p:cNvPr id="7" name="矩形 6"/>
          <p:cNvSpPr/>
          <p:nvPr/>
        </p:nvSpPr>
        <p:spPr>
          <a:xfrm>
            <a:off x="876586" y="3009900"/>
            <a:ext cx="7257764" cy="3524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876586" y="5401930"/>
            <a:ext cx="85341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2. GAN </a:t>
            </a:r>
            <a:r>
              <a:rPr lang="en-US" altLang="zh-TW" sz="2200" dirty="0" err="1"/>
              <a:t>postfilter</a:t>
            </a:r>
            <a:r>
              <a:rPr lang="en-US" altLang="zh-TW" sz="2200" dirty="0"/>
              <a:t> is effective particularly in voiced segments. </a:t>
            </a:r>
          </a:p>
        </p:txBody>
      </p:sp>
      <p:sp>
        <p:nvSpPr>
          <p:cNvPr id="3" name="矩形 2"/>
          <p:cNvSpPr/>
          <p:nvPr/>
        </p:nvSpPr>
        <p:spPr>
          <a:xfrm>
            <a:off x="872110" y="5741944"/>
            <a:ext cx="70199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3. </a:t>
            </a:r>
            <a:r>
              <a:rPr lang="en-US" altLang="zh-TW" sz="2200" dirty="0" err="1"/>
              <a:t>GANv</a:t>
            </a:r>
            <a:r>
              <a:rPr lang="en-US" altLang="zh-TW" sz="2200" dirty="0"/>
              <a:t> outperforms GAN and is comparable to NAT.</a:t>
            </a:r>
          </a:p>
        </p:txBody>
      </p:sp>
      <p:sp>
        <p:nvSpPr>
          <p:cNvPr id="14" name="矩形 13"/>
          <p:cNvSpPr/>
          <p:nvPr/>
        </p:nvSpPr>
        <p:spPr>
          <a:xfrm>
            <a:off x="895636" y="3400425"/>
            <a:ext cx="7257764" cy="3524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876586" y="4108187"/>
            <a:ext cx="7257764" cy="3524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47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2" grpId="0"/>
      <p:bldP spid="3" grpId="0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0541"/>
            <a:ext cx="8919765" cy="2470149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/>
          <a:lstStyle/>
          <a:p>
            <a:r>
              <a:rPr lang="en-US" altLang="zh-TW" dirty="0" err="1"/>
              <a:t>Postfilter</a:t>
            </a:r>
            <a:r>
              <a:rPr lang="en-US" altLang="zh-TW" dirty="0"/>
              <a:t> (GAN-</a:t>
            </a:r>
            <a:r>
              <a:rPr lang="en-US" altLang="zh-TW" dirty="0" err="1"/>
              <a:t>postfilter</a:t>
            </a:r>
            <a:r>
              <a:rPr lang="en-US" altLang="zh-TW" dirty="0"/>
              <a:t>-SFTF)</a:t>
            </a:r>
            <a:endParaRPr lang="zh-TW" altLang="en-US" dirty="0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554" y="1080588"/>
            <a:ext cx="8599432" cy="554246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300" dirty="0"/>
              <a:t>GAN post-filter for STFT spectrograms </a:t>
            </a:r>
            <a:r>
              <a:rPr lang="en-US" altLang="zh-TW" sz="2200" dirty="0">
                <a:solidFill>
                  <a:srgbClr val="0000FF"/>
                </a:solidFill>
              </a:rPr>
              <a:t>[Kaneko et al., </a:t>
            </a:r>
            <a:r>
              <a:rPr lang="en-US" altLang="zh-TW" sz="2200" dirty="0" err="1">
                <a:solidFill>
                  <a:srgbClr val="0000FF"/>
                </a:solidFill>
              </a:rPr>
              <a:t>Interspeech</a:t>
            </a:r>
            <a:r>
              <a:rPr lang="en-US" altLang="zh-TW" sz="2200" dirty="0">
                <a:solidFill>
                  <a:srgbClr val="0000FF"/>
                </a:solidFill>
              </a:rPr>
              <a:t> 2017]</a:t>
            </a:r>
          </a:p>
          <a:p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pPr marL="214313" indent="-214313"/>
            <a:endParaRPr lang="en-US" altLang="zh-TW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200" dirty="0"/>
              <a:t> GAN </a:t>
            </a:r>
            <a:r>
              <a:rPr lang="en-US" altLang="zh-TW" sz="2200" dirty="0" err="1"/>
              <a:t>postfilter</a:t>
            </a:r>
            <a:r>
              <a:rPr lang="en-US" altLang="zh-TW" sz="2200" dirty="0"/>
              <a:t> was applied on high-dimensional STFT spectrograms.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200" dirty="0"/>
              <a:t> The spectrogram was partitioned into </a:t>
            </a:r>
            <a:r>
              <a:rPr lang="en-US" altLang="zh-TW" sz="2200" i="1" dirty="0"/>
              <a:t>N </a:t>
            </a:r>
            <a:r>
              <a:rPr lang="en-US" altLang="zh-TW" sz="2200" dirty="0"/>
              <a:t>bands (each band overlaps its  </a:t>
            </a:r>
            <a:br>
              <a:rPr lang="en-US" altLang="zh-TW" sz="2200" dirty="0"/>
            </a:br>
            <a:r>
              <a:rPr lang="en-US" altLang="zh-TW" sz="2200" dirty="0"/>
              <a:t> neighboring bands).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200" dirty="0"/>
              <a:t> The GAN-based </a:t>
            </a:r>
            <a:r>
              <a:rPr lang="en-US" altLang="zh-TW" sz="2200" dirty="0" err="1"/>
              <a:t>postfilter</a:t>
            </a:r>
            <a:r>
              <a:rPr lang="en-US" altLang="zh-TW" sz="2200" dirty="0"/>
              <a:t> was trained for each band. </a:t>
            </a:r>
            <a:endParaRPr lang="zh-TW" altLang="en-US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200" dirty="0"/>
              <a:t> The reconstructed spectrogram from each band was smoothly connected.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19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68" y="923599"/>
            <a:ext cx="8599432" cy="5542462"/>
          </a:xfrm>
        </p:spPr>
        <p:txBody>
          <a:bodyPr>
            <a:normAutofit/>
          </a:bodyPr>
          <a:lstStyle/>
          <a:p>
            <a:r>
              <a:rPr lang="en-US" altLang="zh-TW" dirty="0"/>
              <a:t>Spectrogram analysis </a:t>
            </a:r>
            <a:endParaRPr lang="zh-TW" altLang="en-US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pPr marL="214313" indent="-214313"/>
            <a:endParaRPr lang="en-US" altLang="zh-TW" sz="26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3" y="1786419"/>
            <a:ext cx="8636313" cy="402919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04179" y="1480558"/>
            <a:ext cx="700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7: Spectrograms of: (1) SYN, (2) GAN, (3) Original (NAT)</a:t>
            </a:r>
            <a:endParaRPr lang="zh-TW" altLang="en-US" sz="20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8" y="35615"/>
            <a:ext cx="8746448" cy="994172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Postfilter</a:t>
            </a:r>
            <a:r>
              <a:rPr lang="en-US" altLang="zh-TW" dirty="0"/>
              <a:t> (GAN-</a:t>
            </a:r>
            <a:r>
              <a:rPr lang="en-US" altLang="zh-TW" dirty="0" err="1"/>
              <a:t>postfilter</a:t>
            </a:r>
            <a:r>
              <a:rPr lang="en-US" altLang="zh-TW" dirty="0"/>
              <a:t>-SFTF)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93059" y="6081136"/>
            <a:ext cx="8136287" cy="43088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GAN </a:t>
            </a:r>
            <a:r>
              <a:rPr lang="en-US" altLang="zh-TW" sz="2200" dirty="0" err="1"/>
              <a:t>postfilter</a:t>
            </a:r>
            <a:r>
              <a:rPr lang="en-US" altLang="zh-TW" sz="2200" dirty="0"/>
              <a:t> reconstructs spectral texture similar to the natural one.</a:t>
            </a:r>
          </a:p>
        </p:txBody>
      </p:sp>
    </p:spTree>
    <p:extLst>
      <p:ext uri="{BB962C8B-B14F-4D97-AF65-F5344CB8AC3E}">
        <p14:creationId xmlns:p14="http://schemas.microsoft.com/office/powerpoint/2010/main" val="345645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64" y="75653"/>
            <a:ext cx="7886700" cy="994172"/>
          </a:xfrm>
        </p:spPr>
        <p:txBody>
          <a:bodyPr/>
          <a:lstStyle/>
          <a:p>
            <a:r>
              <a:rPr lang="en-US" altLang="zh-TW" dirty="0"/>
              <a:t>Speech Synthesis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68032" y="1069825"/>
            <a:ext cx="8594795" cy="5542462"/>
            <a:chOff x="68032" y="1069825"/>
            <a:chExt cx="8594795" cy="5542462"/>
          </a:xfrm>
        </p:grpSpPr>
        <p:sp>
          <p:nvSpPr>
            <p:cNvPr id="15" name="內容版面配置區 2">
              <a:extLst>
                <a:ext uri="{FF2B5EF4-FFF2-40B4-BE49-F238E27FC236}">
                  <a16:creationId xmlns:a16="http://schemas.microsoft.com/office/drawing/2014/main" id="{1083BA84-459A-4697-A4C0-A26743959834}"/>
                </a:ext>
              </a:extLst>
            </p:cNvPr>
            <p:cNvSpPr txBox="1">
              <a:spLocks/>
            </p:cNvSpPr>
            <p:nvPr/>
          </p:nvSpPr>
          <p:spPr>
            <a:xfrm>
              <a:off x="280858" y="1069825"/>
              <a:ext cx="8100000" cy="55424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dirty="0"/>
                <a:t>Input: linguistic features; Output: speech parameters </a:t>
              </a:r>
            </a:p>
            <a:p>
              <a:endParaRPr lang="en-US" altLang="zh-TW" dirty="0"/>
            </a:p>
            <a:p>
              <a:endParaRPr lang="en-US" altLang="zh-TW" dirty="0"/>
            </a:p>
            <a:p>
              <a:endParaRPr lang="en-US" altLang="zh-TW" dirty="0"/>
            </a:p>
            <a:p>
              <a:endParaRPr lang="en-US" altLang="zh-TW" dirty="0"/>
            </a:p>
            <a:p>
              <a:endParaRPr lang="en-US" altLang="zh-TW" dirty="0"/>
            </a:p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7739053" y="1959723"/>
                  <a:ext cx="391454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200" b="1" i="1"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9053" y="1959723"/>
                  <a:ext cx="391454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4187831" y="1977972"/>
                  <a:ext cx="391454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7831" y="1977972"/>
                  <a:ext cx="391454" cy="430887"/>
                </a:xfrm>
                <a:prstGeom prst="rect">
                  <a:avLst/>
                </a:prstGeom>
                <a:blipFill>
                  <a:blip r:embed="rId4"/>
                  <a:stretch>
                    <a:fillRect t="-4225" r="-1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30001361-E9BB-4D53-9A0E-54F47C85241B}"/>
                    </a:ext>
                  </a:extLst>
                </p:cNvPr>
                <p:cNvSpPr/>
                <p:nvPr/>
              </p:nvSpPr>
              <p:spPr>
                <a:xfrm>
                  <a:off x="1716507" y="2445525"/>
                  <a:ext cx="1440000" cy="7993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𝑺𝑺</m:t>
                            </m:r>
                          </m:sub>
                        </m:sSub>
                      </m:oMath>
                    </m:oMathPara>
                  </a14:m>
                  <a:endParaRPr lang="zh-TW" altLang="en-US" sz="2200" b="1" i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30001361-E9BB-4D53-9A0E-54F47C8524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6507" y="2445525"/>
                  <a:ext cx="1440000" cy="79939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矩形 31"/>
            <p:cNvSpPr/>
            <p:nvPr/>
          </p:nvSpPr>
          <p:spPr>
            <a:xfrm>
              <a:off x="7197602" y="2357271"/>
              <a:ext cx="1465225" cy="10156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dirty="0"/>
                <a:t>Natural speech </a:t>
              </a:r>
            </a:p>
            <a:p>
              <a:pPr algn="ctr"/>
              <a:r>
                <a:rPr lang="en-US" altLang="zh-TW" sz="2000" dirty="0"/>
                <a:t>parameters</a:t>
              </a:r>
            </a:p>
          </p:txBody>
        </p:sp>
        <p:cxnSp>
          <p:nvCxnSpPr>
            <p:cNvPr id="34" name="直線單箭頭接點 33"/>
            <p:cNvCxnSpPr>
              <a:stCxn id="30" idx="3"/>
              <a:endCxn id="32" idx="1"/>
            </p:cNvCxnSpPr>
            <p:nvPr/>
          </p:nvCxnSpPr>
          <p:spPr>
            <a:xfrm>
              <a:off x="5089770" y="2861444"/>
              <a:ext cx="2107832" cy="3659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3624545" y="2353612"/>
              <a:ext cx="1465225" cy="10156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dirty="0"/>
                <a:t>Generated</a:t>
              </a:r>
              <a:r>
                <a:rPr lang="zh-TW" altLang="en-US" sz="2000" dirty="0"/>
                <a:t> </a:t>
              </a:r>
              <a:r>
                <a:rPr lang="en-US" altLang="zh-TW" sz="2000" dirty="0"/>
                <a:t>speech </a:t>
              </a:r>
            </a:p>
            <a:p>
              <a:pPr algn="ctr"/>
              <a:r>
                <a:rPr lang="en-US" altLang="zh-TW" sz="2000" dirty="0"/>
                <a:t>parameters</a:t>
              </a:r>
            </a:p>
          </p:txBody>
        </p:sp>
        <p:cxnSp>
          <p:nvCxnSpPr>
            <p:cNvPr id="57" name="直線單箭頭接點 56"/>
            <p:cNvCxnSpPr>
              <a:stCxn id="31" idx="3"/>
              <a:endCxn id="29" idx="1"/>
            </p:cNvCxnSpPr>
            <p:nvPr/>
          </p:nvCxnSpPr>
          <p:spPr>
            <a:xfrm flipV="1">
              <a:off x="1241618" y="2845223"/>
              <a:ext cx="474889" cy="40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/>
            <p:cNvCxnSpPr/>
            <p:nvPr/>
          </p:nvCxnSpPr>
          <p:spPr>
            <a:xfrm flipV="1">
              <a:off x="3149656" y="2849690"/>
              <a:ext cx="474889" cy="40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68032" y="2495303"/>
              <a:ext cx="1173586" cy="7078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dirty="0"/>
                <a:t>Linguistic </a:t>
              </a:r>
            </a:p>
            <a:p>
              <a:pPr algn="ctr"/>
              <a:r>
                <a:rPr lang="en-US" altLang="zh-TW" sz="2000" dirty="0"/>
                <a:t>features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4217569" y="3218734"/>
              <a:ext cx="3962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/>
                <a:t>sp</a:t>
              </a:r>
              <a:endParaRPr lang="zh-TW" altLang="en-US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7784701" y="3244921"/>
              <a:ext cx="3962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/>
                <a:t>sp</a:t>
              </a:r>
              <a:endParaRPr lang="zh-TW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5124271" y="2446938"/>
              <a:ext cx="1902723" cy="330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/>
                <a:t>Objective function</a:t>
              </a:r>
              <a:endParaRPr lang="zh-TW" altLang="en-US" sz="2000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5178329" y="2948623"/>
              <a:ext cx="1914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rgbClr val="0070C0"/>
                  </a:solidFill>
                </a:rPr>
                <a:t>Minimum generation error (MGE), MSE</a:t>
              </a:r>
              <a:endParaRPr lang="zh-TW" alt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68032" y="1069825"/>
            <a:ext cx="9164260" cy="5542462"/>
            <a:chOff x="68032" y="1069825"/>
            <a:chExt cx="9164260" cy="5542462"/>
          </a:xfrm>
        </p:grpSpPr>
        <p:sp>
          <p:nvSpPr>
            <p:cNvPr id="49" name="矩形 48"/>
            <p:cNvSpPr/>
            <p:nvPr/>
          </p:nvSpPr>
          <p:spPr>
            <a:xfrm>
              <a:off x="681248" y="3561884"/>
              <a:ext cx="4156328" cy="13296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4308240" y="5150236"/>
              <a:ext cx="4697874" cy="14157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內容版面配置區 2">
              <a:extLst>
                <a:ext uri="{FF2B5EF4-FFF2-40B4-BE49-F238E27FC236}">
                  <a16:creationId xmlns:a16="http://schemas.microsoft.com/office/drawing/2014/main" id="{1083BA84-459A-4697-A4C0-A26743959834}"/>
                </a:ext>
              </a:extLst>
            </p:cNvPr>
            <p:cNvSpPr txBox="1">
              <a:spLocks/>
            </p:cNvSpPr>
            <p:nvPr/>
          </p:nvSpPr>
          <p:spPr>
            <a:xfrm>
              <a:off x="280858" y="1069825"/>
              <a:ext cx="8100000" cy="55424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dirty="0"/>
                <a:t>Speech synthesis with anti-spoofing verification (ASV) </a:t>
              </a:r>
              <a:r>
                <a:rPr lang="en-US" altLang="zh-TW" sz="2000" dirty="0">
                  <a:solidFill>
                    <a:srgbClr val="0000FF"/>
                  </a:solidFill>
                </a:rPr>
                <a:t>[Saito et al., ICASSP 2017]</a:t>
              </a:r>
              <a:endParaRPr lang="en-US" altLang="zh-TW" dirty="0">
                <a:solidFill>
                  <a:srgbClr val="0000FF"/>
                </a:solidFill>
              </a:endParaRPr>
            </a:p>
            <a:p>
              <a:endParaRPr lang="en-US" altLang="zh-TW" dirty="0"/>
            </a:p>
            <a:p>
              <a:endParaRPr lang="en-US" altLang="zh-TW" dirty="0"/>
            </a:p>
            <a:p>
              <a:endParaRPr lang="en-US" altLang="zh-TW" dirty="0"/>
            </a:p>
            <a:p>
              <a:endParaRPr lang="en-US" altLang="zh-TW" dirty="0"/>
            </a:p>
            <a:p>
              <a:endParaRPr lang="en-US" altLang="zh-TW" dirty="0"/>
            </a:p>
            <a:p>
              <a:endParaRPr lang="en-US" altLang="zh-TW" dirty="0"/>
            </a:p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矩形 51"/>
                <p:cNvSpPr/>
                <p:nvPr/>
              </p:nvSpPr>
              <p:spPr>
                <a:xfrm>
                  <a:off x="4415700" y="5230507"/>
                  <a:ext cx="4466479" cy="12827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a14:m>
                  <a:r>
                    <a:rPr lang="en-US" altLang="zh-TW" sz="2000" i="1" dirty="0">
                      <a:latin typeface="Cambria Math" panose="02040503050406030204" pitchFamily="18" charset="0"/>
                    </a:rPr>
                    <a:t>=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a14:m>
                  <a:endParaRPr lang="en-US" altLang="zh-TW" sz="20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</m:func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TW" sz="2000" dirty="0"/>
                    <a:t>)…NAT</a:t>
                  </a:r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(1−</m:t>
                          </m:r>
                        </m:e>
                      </m:nary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TW" sz="2000" dirty="0"/>
                    <a:t>)…SYN</a:t>
                  </a:r>
                </a:p>
              </p:txBody>
            </p:sp>
          </mc:Choice>
          <mc:Fallback xmlns="">
            <p:sp>
              <p:nvSpPr>
                <p:cNvPr id="61" name="矩形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5700" y="5230507"/>
                  <a:ext cx="4466479" cy="1282723"/>
                </a:xfrm>
                <a:prstGeom prst="rect">
                  <a:avLst/>
                </a:prstGeom>
                <a:blipFill>
                  <a:blip r:embed="rId6"/>
                  <a:stretch>
                    <a:fillRect t="-8571" r="-546" b="-519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矩形 52"/>
                <p:cNvSpPr/>
                <p:nvPr/>
              </p:nvSpPr>
              <p:spPr>
                <a:xfrm>
                  <a:off x="795725" y="3636613"/>
                  <a:ext cx="3827010" cy="6470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a14:m>
                  <a:r>
                    <a:rPr lang="en-US" altLang="zh-TW" sz="2000" i="1" dirty="0">
                      <a:latin typeface="Cambria Math" panose="02040503050406030204" pitchFamily="18" charset="0"/>
                    </a:rPr>
                    <a:t>=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sSub>
                        <m:sSub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a14:m>
                  <a:endParaRPr lang="en-US" altLang="zh-TW" sz="20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2" name="矩形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725" y="3636613"/>
                  <a:ext cx="3827010" cy="6470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矩形 53"/>
            <p:cNvSpPr/>
            <p:nvPr/>
          </p:nvSpPr>
          <p:spPr>
            <a:xfrm>
              <a:off x="854662" y="4156642"/>
              <a:ext cx="410669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dirty="0"/>
                <a:t>Minimum generation error (MGE) with adversarial loss.</a:t>
              </a:r>
              <a:endParaRPr lang="zh-TW" alt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矩形 86"/>
                <p:cNvSpPr/>
                <p:nvPr/>
              </p:nvSpPr>
              <p:spPr>
                <a:xfrm>
                  <a:off x="7739053" y="1959723"/>
                  <a:ext cx="391454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200" b="1" i="1"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64" name="矩形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9053" y="1959723"/>
                  <a:ext cx="391454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矩形 87"/>
                <p:cNvSpPr/>
                <p:nvPr/>
              </p:nvSpPr>
              <p:spPr>
                <a:xfrm>
                  <a:off x="4187831" y="1977972"/>
                  <a:ext cx="391454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2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65" name="矩形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7831" y="1977972"/>
                  <a:ext cx="391454" cy="430887"/>
                </a:xfrm>
                <a:prstGeom prst="rect">
                  <a:avLst/>
                </a:prstGeom>
                <a:blipFill>
                  <a:blip r:embed="rId4"/>
                  <a:stretch>
                    <a:fillRect t="-4225" r="-1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30001361-E9BB-4D53-9A0E-54F47C85241B}"/>
                    </a:ext>
                  </a:extLst>
                </p:cNvPr>
                <p:cNvSpPr/>
                <p:nvPr/>
              </p:nvSpPr>
              <p:spPr>
                <a:xfrm>
                  <a:off x="1716507" y="2445525"/>
                  <a:ext cx="1440000" cy="7993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𝑺𝑺</m:t>
                            </m:r>
                          </m:sub>
                        </m:sSub>
                      </m:oMath>
                    </m:oMathPara>
                  </a14:m>
                  <a:endParaRPr lang="zh-TW" altLang="en-US" sz="2200" b="1" i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矩形 65">
                  <a:extLst>
                    <a:ext uri="{FF2B5EF4-FFF2-40B4-BE49-F238E27FC236}">
                      <a16:creationId xmlns:a16="http://schemas.microsoft.com/office/drawing/2014/main" id="{30001361-E9BB-4D53-9A0E-54F47C8524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6507" y="2445525"/>
                  <a:ext cx="1440000" cy="79939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矩形 89"/>
            <p:cNvSpPr/>
            <p:nvPr/>
          </p:nvSpPr>
          <p:spPr>
            <a:xfrm>
              <a:off x="7197602" y="2357271"/>
              <a:ext cx="1465225" cy="10156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dirty="0"/>
                <a:t>Natural speech </a:t>
              </a:r>
            </a:p>
            <a:p>
              <a:pPr algn="ctr"/>
              <a:r>
                <a:rPr lang="en-US" altLang="zh-TW" sz="2000" dirty="0"/>
                <a:t>parameters</a:t>
              </a:r>
            </a:p>
          </p:txBody>
        </p:sp>
        <p:cxnSp>
          <p:nvCxnSpPr>
            <p:cNvPr id="91" name="直線單箭頭接點 90"/>
            <p:cNvCxnSpPr>
              <a:stCxn id="96" idx="3"/>
              <a:endCxn id="90" idx="1"/>
            </p:cNvCxnSpPr>
            <p:nvPr/>
          </p:nvCxnSpPr>
          <p:spPr>
            <a:xfrm>
              <a:off x="5089770" y="2861444"/>
              <a:ext cx="2107832" cy="3659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>
              <a:off x="4944968" y="3163504"/>
              <a:ext cx="7226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/>
            <p:nvPr/>
          </p:nvCxnSpPr>
          <p:spPr>
            <a:xfrm>
              <a:off x="5859293" y="3163504"/>
              <a:ext cx="13383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>
              <a:off x="5879761" y="3167943"/>
              <a:ext cx="0" cy="93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>
              <a:off x="5645331" y="3140841"/>
              <a:ext cx="0" cy="93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3624545" y="2353612"/>
              <a:ext cx="1465225" cy="10156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dirty="0"/>
                <a:t>Generated</a:t>
              </a:r>
              <a:r>
                <a:rPr lang="zh-TW" altLang="en-US" sz="2000" dirty="0"/>
                <a:t> </a:t>
              </a:r>
              <a:r>
                <a:rPr lang="en-US" altLang="zh-TW" sz="2000" dirty="0"/>
                <a:t>speech </a:t>
              </a:r>
            </a:p>
            <a:p>
              <a:pPr algn="ctr"/>
              <a:r>
                <a:rPr lang="en-US" altLang="zh-TW" sz="2000" dirty="0"/>
                <a:t>parameters</a:t>
              </a:r>
            </a:p>
          </p:txBody>
        </p:sp>
        <p:sp>
          <p:nvSpPr>
            <p:cNvPr id="97" name="矩形 96"/>
            <p:cNvSpPr/>
            <p:nvPr/>
          </p:nvSpPr>
          <p:spPr>
            <a:xfrm>
              <a:off x="8516686" y="4097382"/>
              <a:ext cx="6254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Gen.</a:t>
              </a:r>
              <a:endParaRPr lang="zh-TW" altLang="en-US" dirty="0"/>
            </a:p>
          </p:txBody>
        </p:sp>
        <p:sp>
          <p:nvSpPr>
            <p:cNvPr id="98" name="矩形 97"/>
            <p:cNvSpPr/>
            <p:nvPr/>
          </p:nvSpPr>
          <p:spPr>
            <a:xfrm>
              <a:off x="8398730" y="4498570"/>
              <a:ext cx="8335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Nature</a:t>
              </a:r>
              <a:endParaRPr lang="zh-TW" altLang="en-US" dirty="0"/>
            </a:p>
          </p:txBody>
        </p:sp>
        <p:cxnSp>
          <p:nvCxnSpPr>
            <p:cNvPr id="99" name="直線單箭頭接點 98"/>
            <p:cNvCxnSpPr/>
            <p:nvPr/>
          </p:nvCxnSpPr>
          <p:spPr>
            <a:xfrm>
              <a:off x="7784701" y="4480853"/>
              <a:ext cx="763695" cy="91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矩形 99">
                  <a:extLst>
                    <a:ext uri="{FF2B5EF4-FFF2-40B4-BE49-F238E27FC236}">
                      <a16:creationId xmlns:a16="http://schemas.microsoft.com/office/drawing/2014/main" id="{6DA0DD7C-03D9-4027-92BF-F54C69D01976}"/>
                    </a:ext>
                  </a:extLst>
                </p:cNvPr>
                <p:cNvSpPr/>
                <p:nvPr/>
              </p:nvSpPr>
              <p:spPr>
                <a:xfrm>
                  <a:off x="6344701" y="4076841"/>
                  <a:ext cx="1440000" cy="792000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𝑨𝑺𝑽</m:t>
                            </m:r>
                          </m:sub>
                        </m:sSub>
                      </m:oMath>
                    </m:oMathPara>
                  </a14:m>
                  <a:endParaRPr lang="en-US" altLang="zh-TW" sz="2200" b="1" i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7" name="矩形 76">
                  <a:extLst>
                    <a:ext uri="{FF2B5EF4-FFF2-40B4-BE49-F238E27FC236}">
                      <a16:creationId xmlns:a16="http://schemas.microsoft.com/office/drawing/2014/main" id="{6DA0DD7C-03D9-4027-92BF-F54C69D019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4701" y="4076841"/>
                  <a:ext cx="1440000" cy="7920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直線單箭頭接點 100"/>
            <p:cNvCxnSpPr>
              <a:stCxn id="105" idx="3"/>
              <a:endCxn id="89" idx="1"/>
            </p:cNvCxnSpPr>
            <p:nvPr/>
          </p:nvCxnSpPr>
          <p:spPr>
            <a:xfrm flipV="1">
              <a:off x="1241618" y="2845223"/>
              <a:ext cx="474889" cy="40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單箭頭接點 101"/>
            <p:cNvCxnSpPr/>
            <p:nvPr/>
          </p:nvCxnSpPr>
          <p:spPr>
            <a:xfrm flipV="1">
              <a:off x="3149656" y="2849690"/>
              <a:ext cx="474889" cy="40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單箭頭接點 102"/>
            <p:cNvCxnSpPr/>
            <p:nvPr/>
          </p:nvCxnSpPr>
          <p:spPr>
            <a:xfrm flipV="1">
              <a:off x="5894486" y="4510923"/>
              <a:ext cx="474889" cy="40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矩形 103">
                  <a:extLst>
                    <a:ext uri="{FF2B5EF4-FFF2-40B4-BE49-F238E27FC236}">
                      <a16:creationId xmlns:a16="http://schemas.microsoft.com/office/drawing/2014/main" id="{6DA0DD7C-03D9-4027-92BF-F54C69D01976}"/>
                    </a:ext>
                  </a:extLst>
                </p:cNvPr>
                <p:cNvSpPr/>
                <p:nvPr/>
              </p:nvSpPr>
              <p:spPr>
                <a:xfrm>
                  <a:off x="5421640" y="4086682"/>
                  <a:ext cx="702419" cy="792000"/>
                </a:xfrm>
                <a:prstGeom prst="rect">
                  <a:avLst/>
                </a:prstGeom>
                <a:solidFill>
                  <a:srgbClr val="CCCCFF"/>
                </a:solidFill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en-US" altLang="zh-TW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TW" sz="2200" b="1" i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矩形 80">
                  <a:extLst>
                    <a:ext uri="{FF2B5EF4-FFF2-40B4-BE49-F238E27FC236}">
                      <a16:creationId xmlns:a16="http://schemas.microsoft.com/office/drawing/2014/main" id="{6DA0DD7C-03D9-4027-92BF-F54C69D019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1640" y="4086682"/>
                  <a:ext cx="702419" cy="792000"/>
                </a:xfrm>
                <a:prstGeom prst="rect">
                  <a:avLst/>
                </a:prstGeom>
                <a:blipFill>
                  <a:blip r:embed="rId9"/>
                  <a:stretch>
                    <a:fillRect l="-427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矩形 104"/>
            <p:cNvSpPr/>
            <p:nvPr/>
          </p:nvSpPr>
          <p:spPr>
            <a:xfrm>
              <a:off x="68032" y="2495303"/>
              <a:ext cx="1173586" cy="7078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dirty="0"/>
                <a:t>Linguistic </a:t>
              </a:r>
            </a:p>
            <a:p>
              <a:pPr algn="ctr"/>
              <a:r>
                <a:rPr lang="en-US" altLang="zh-TW" sz="2000" dirty="0"/>
                <a:t>features</a:t>
              </a:r>
            </a:p>
          </p:txBody>
        </p:sp>
        <p:sp>
          <p:nvSpPr>
            <p:cNvPr id="106" name="矩形 105"/>
            <p:cNvSpPr/>
            <p:nvPr/>
          </p:nvSpPr>
          <p:spPr>
            <a:xfrm>
              <a:off x="8592456" y="4432844"/>
              <a:ext cx="108000" cy="10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4217569" y="3218734"/>
              <a:ext cx="3962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/>
                <a:t>sp</a:t>
              </a:r>
              <a:endParaRPr lang="zh-TW" altLang="en-US" dirty="0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7784701" y="3244921"/>
              <a:ext cx="3962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/>
                <a:t>sp</a:t>
              </a:r>
              <a:endParaRPr lang="zh-TW" altLang="en-US" dirty="0"/>
            </a:p>
          </p:txBody>
        </p:sp>
        <p:sp>
          <p:nvSpPr>
            <p:cNvPr id="109" name="文字方塊 108"/>
            <p:cNvSpPr txBox="1"/>
            <p:nvPr/>
          </p:nvSpPr>
          <p:spPr>
            <a:xfrm>
              <a:off x="5838557" y="246364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srgbClr val="0070C0"/>
                  </a:solidFill>
                </a:rPr>
                <a:t>MGE</a:t>
              </a:r>
              <a:endParaRPr lang="zh-TW" altLang="en-US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5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肘形接點 13"/>
          <p:cNvCxnSpPr/>
          <p:nvPr/>
        </p:nvCxnSpPr>
        <p:spPr>
          <a:xfrm rot="5400000" flipH="1" flipV="1">
            <a:off x="3253835" y="165713"/>
            <a:ext cx="873864" cy="3502148"/>
          </a:xfrm>
          <a:prstGeom prst="bentConnector2">
            <a:avLst/>
          </a:prstGeom>
          <a:ln w="158750">
            <a:tailEnd type="triangle" w="med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2" y="64812"/>
            <a:ext cx="8618917" cy="994172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Speech Signal Generation (Regression Task)</a:t>
            </a:r>
            <a:endParaRPr lang="zh-TW" altLang="en-US" sz="3600" dirty="0"/>
          </a:p>
        </p:txBody>
      </p:sp>
      <p:grpSp>
        <p:nvGrpSpPr>
          <p:cNvPr id="6" name="群組 5"/>
          <p:cNvGrpSpPr/>
          <p:nvPr/>
        </p:nvGrpSpPr>
        <p:grpSpPr>
          <a:xfrm>
            <a:off x="1272410" y="1224041"/>
            <a:ext cx="6847015" cy="1773904"/>
            <a:chOff x="1379616" y="2340239"/>
            <a:chExt cx="6847015" cy="1773904"/>
          </a:xfrm>
        </p:grpSpPr>
        <p:grpSp>
          <p:nvGrpSpPr>
            <p:cNvPr id="45" name="群組 44"/>
            <p:cNvGrpSpPr/>
            <p:nvPr/>
          </p:nvGrpSpPr>
          <p:grpSpPr>
            <a:xfrm>
              <a:off x="1379616" y="2340239"/>
              <a:ext cx="6847015" cy="1773904"/>
              <a:chOff x="1054925" y="3186189"/>
              <a:chExt cx="6279760" cy="1949030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2389744" y="3821929"/>
                <a:ext cx="4944941" cy="1313290"/>
                <a:chOff x="4126327" y="3918193"/>
                <a:chExt cx="3570240" cy="1013283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30001361-E9BB-4D53-9A0E-54F47C85241B}"/>
                    </a:ext>
                  </a:extLst>
                </p:cNvPr>
                <p:cNvSpPr/>
                <p:nvPr/>
              </p:nvSpPr>
              <p:spPr>
                <a:xfrm>
                  <a:off x="4472249" y="4370879"/>
                  <a:ext cx="1055077" cy="56059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200" b="1" i="1" dirty="0">
                      <a:solidFill>
                        <a:schemeClr val="tx2"/>
                      </a:solidFill>
                    </a:rPr>
                    <a:t>G</a:t>
                  </a:r>
                  <a:endParaRPr lang="zh-TW" altLang="en-US" sz="2200" b="1" i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5" name="箭號: 向右 14">
                  <a:extLst>
                    <a:ext uri="{FF2B5EF4-FFF2-40B4-BE49-F238E27FC236}">
                      <a16:creationId xmlns:a16="http://schemas.microsoft.com/office/drawing/2014/main" id="{74ACB8BE-0A5D-4C56-B556-207C34901E5C}"/>
                    </a:ext>
                  </a:extLst>
                </p:cNvPr>
                <p:cNvSpPr/>
                <p:nvPr/>
              </p:nvSpPr>
              <p:spPr>
                <a:xfrm>
                  <a:off x="4126327" y="4512037"/>
                  <a:ext cx="316523" cy="255024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200"/>
                </a:p>
              </p:txBody>
            </p:sp>
            <p:sp>
              <p:nvSpPr>
                <p:cNvPr id="16" name="箭號: 向右 15">
                  <a:extLst>
                    <a:ext uri="{FF2B5EF4-FFF2-40B4-BE49-F238E27FC236}">
                      <a16:creationId xmlns:a16="http://schemas.microsoft.com/office/drawing/2014/main" id="{7E10B9E3-902D-4CD8-9977-AA4697900348}"/>
                    </a:ext>
                  </a:extLst>
                </p:cNvPr>
                <p:cNvSpPr/>
                <p:nvPr/>
              </p:nvSpPr>
              <p:spPr>
                <a:xfrm>
                  <a:off x="5556720" y="4539432"/>
                  <a:ext cx="316523" cy="255024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200"/>
                </a:p>
              </p:txBody>
            </p:sp>
            <p:sp>
              <p:nvSpPr>
                <p:cNvPr id="17" name="箭號: 上-下雙向 16">
                  <a:extLst>
                    <a:ext uri="{FF2B5EF4-FFF2-40B4-BE49-F238E27FC236}">
                      <a16:creationId xmlns:a16="http://schemas.microsoft.com/office/drawing/2014/main" id="{62017C2C-EBA7-463F-8F5A-EB057979DFDC}"/>
                    </a:ext>
                  </a:extLst>
                </p:cNvPr>
                <p:cNvSpPr/>
                <p:nvPr/>
              </p:nvSpPr>
              <p:spPr>
                <a:xfrm>
                  <a:off x="6209482" y="3918193"/>
                  <a:ext cx="219075" cy="411044"/>
                </a:xfrm>
                <a:prstGeom prst="up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200"/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F3A6A1EE-1E7B-474E-A24A-CED9A74603DF}"/>
                    </a:ext>
                  </a:extLst>
                </p:cNvPr>
                <p:cNvSpPr/>
                <p:nvPr/>
              </p:nvSpPr>
              <p:spPr>
                <a:xfrm>
                  <a:off x="5923511" y="4375335"/>
                  <a:ext cx="883724" cy="52566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200" dirty="0"/>
                    <a:t>Output</a:t>
                  </a:r>
                  <a:endParaRPr lang="zh-TW" altLang="en-US" sz="2200" dirty="0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6436616" y="3931448"/>
                  <a:ext cx="1259951" cy="2805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2000" dirty="0"/>
                    <a:t>Objective function</a:t>
                  </a:r>
                  <a:endParaRPr lang="zh-TW" altLang="en-US" sz="2000" dirty="0"/>
                </a:p>
              </p:txBody>
            </p:sp>
          </p:grpSp>
          <p:pic>
            <p:nvPicPr>
              <p:cNvPr id="43" name="圖片 42"/>
              <p:cNvPicPr preferRelativeResize="0">
                <a:picLocks/>
              </p:cNvPicPr>
              <p:nvPr/>
            </p:nvPicPr>
            <p:blipFill rotWithShape="1">
              <a:blip r:embed="rId3"/>
              <a:srcRect l="13019" t="7660" r="9435" b="11161"/>
              <a:stretch/>
            </p:blipFill>
            <p:spPr>
              <a:xfrm>
                <a:off x="1054925" y="4434325"/>
                <a:ext cx="1224000" cy="5760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  <p:pic>
            <p:nvPicPr>
              <p:cNvPr id="44" name="圖片 43"/>
              <p:cNvPicPr preferRelativeResize="0">
                <a:picLocks/>
              </p:cNvPicPr>
              <p:nvPr/>
            </p:nvPicPr>
            <p:blipFill rotWithShape="1">
              <a:blip r:embed="rId4"/>
              <a:srcRect l="13036" t="7459" r="9570" b="11112"/>
              <a:stretch/>
            </p:blipFill>
            <p:spPr>
              <a:xfrm>
                <a:off x="4878931" y="3186189"/>
                <a:ext cx="1224000" cy="5760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  <p:sp>
          <p:nvSpPr>
            <p:cNvPr id="5" name="矩形 4"/>
            <p:cNvSpPr/>
            <p:nvPr/>
          </p:nvSpPr>
          <p:spPr>
            <a:xfrm>
              <a:off x="2286000" y="29673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zh-TW" altLang="en-US" dirty="0"/>
            </a:p>
          </p:txBody>
        </p:sp>
      </p:grpSp>
      <p:sp>
        <p:nvSpPr>
          <p:cNvPr id="29" name="矩形 28"/>
          <p:cNvSpPr/>
          <p:nvPr/>
        </p:nvSpPr>
        <p:spPr>
          <a:xfrm>
            <a:off x="3151262" y="1079744"/>
            <a:ext cx="844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Paired</a:t>
            </a:r>
            <a:endParaRPr lang="zh-TW" altLang="en-US" sz="2000" dirty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7" y="3158212"/>
            <a:ext cx="3967032" cy="355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32" y="3158212"/>
            <a:ext cx="4271519" cy="355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  <p:par>
              <p:cTn id="10"/>
            </p:par>
            <p:par>
              <p:cTn id="11"/>
            </p:par>
            <p:par>
              <p:cTn id="12"/>
            </p:par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8650"/>
            <a:ext cx="4196832" cy="298082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78793" y="1879604"/>
            <a:ext cx="37020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8: Averaged GVs of MCCs.</a:t>
            </a:r>
            <a:endParaRPr lang="zh-TW" altLang="en-US" sz="2000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 txBox="1">
            <a:spLocks/>
          </p:cNvSpPr>
          <p:nvPr/>
        </p:nvSpPr>
        <p:spPr>
          <a:xfrm>
            <a:off x="159323" y="1624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Speech Synthesis (ASV)</a:t>
            </a:r>
            <a:endParaRPr lang="zh-TW" altLang="en-US" dirty="0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410148" y="114024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Objective and subjective evaluations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02223" y="5632771"/>
            <a:ext cx="8235377" cy="769441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1. The proposed algorithm generates MCCs similar to the natural ones. </a:t>
            </a:r>
          </a:p>
          <a:p>
            <a:endParaRPr lang="en-US" altLang="zh-TW" sz="2200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32" y="2385636"/>
            <a:ext cx="4783479" cy="227173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126822" y="1878540"/>
            <a:ext cx="4307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9: Scores of speech quality.</a:t>
            </a:r>
            <a:endParaRPr lang="zh-TW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515502" y="5971325"/>
            <a:ext cx="82088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2. The proposed algorithm outperforms conventional MGE training.</a:t>
            </a:r>
          </a:p>
        </p:txBody>
      </p:sp>
    </p:spTree>
    <p:extLst>
      <p:ext uri="{BB962C8B-B14F-4D97-AF65-F5344CB8AC3E}">
        <p14:creationId xmlns:p14="http://schemas.microsoft.com/office/powerpoint/2010/main" val="423932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681248" y="3483058"/>
            <a:ext cx="4156328" cy="132965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/>
        </p:nvSpPr>
        <p:spPr>
          <a:xfrm>
            <a:off x="4308240" y="5071410"/>
            <a:ext cx="4697874" cy="141570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455668" y="1133217"/>
            <a:ext cx="8599432" cy="554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Speech synthesis with GAN (SS-GAN) </a:t>
            </a:r>
            <a:r>
              <a:rPr lang="en-US" altLang="zh-TW" sz="2000" dirty="0">
                <a:solidFill>
                  <a:srgbClr val="0000FF"/>
                </a:solidFill>
              </a:rPr>
              <a:t>[Saito et al., TASLP 2018]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415700" y="5151681"/>
                <a:ext cx="4466479" cy="1282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altLang="zh-TW" sz="200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e>
                    </m:func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)…NAT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(1−</m:t>
                        </m:r>
                      </m:e>
                    </m:nary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)…SYN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00" y="5151681"/>
                <a:ext cx="4466479" cy="1282723"/>
              </a:xfrm>
              <a:prstGeom prst="rect">
                <a:avLst/>
              </a:prstGeom>
              <a:blipFill>
                <a:blip r:embed="rId3"/>
                <a:stretch>
                  <a:fillRect t="-8531" r="-546" b="-5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95725" y="3557787"/>
                <a:ext cx="3827010" cy="647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𝐿</m:t>
                        </m:r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altLang="zh-TW" sz="200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acc>
                          </m:e>
                        </m:d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sSub>
                      <m:sSub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sub>
                        </m:sSub>
                      </m:den>
                    </m:f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25" y="3557787"/>
                <a:ext cx="3827010" cy="647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854662" y="4077816"/>
            <a:ext cx="4106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Minimum generation error (MGE) with adversarial loss.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739053" y="1880897"/>
                <a:ext cx="3914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1" i="1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53" y="1880897"/>
                <a:ext cx="39145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187831" y="1899146"/>
                <a:ext cx="3914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831" y="1899146"/>
                <a:ext cx="391454" cy="430887"/>
              </a:xfrm>
              <a:prstGeom prst="rect">
                <a:avLst/>
              </a:prstGeom>
              <a:blipFill>
                <a:blip r:embed="rId6"/>
                <a:stretch>
                  <a:fillRect t="-4286" r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/>
          <a:lstStyle/>
          <a:p>
            <a:r>
              <a:rPr lang="en-US" altLang="zh-TW" dirty="0"/>
              <a:t>Speech Synthesis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30001361-E9BB-4D53-9A0E-54F47C85241B}"/>
                  </a:ext>
                </a:extLst>
              </p:cNvPr>
              <p:cNvSpPr/>
              <p:nvPr/>
            </p:nvSpPr>
            <p:spPr>
              <a:xfrm>
                <a:off x="1716507" y="2366699"/>
                <a:ext cx="1440000" cy="7993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𝑺𝑺</m:t>
                          </m:r>
                        </m:sub>
                      </m:sSub>
                    </m:oMath>
                  </m:oMathPara>
                </a14:m>
                <a:endParaRPr lang="zh-TW" altLang="en-US" sz="2200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30001361-E9BB-4D53-9A0E-54F47C852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507" y="2366699"/>
                <a:ext cx="1440000" cy="7993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/>
          <p:cNvSpPr/>
          <p:nvPr/>
        </p:nvSpPr>
        <p:spPr>
          <a:xfrm>
            <a:off x="7197602" y="2278445"/>
            <a:ext cx="146522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Natural speech </a:t>
            </a:r>
          </a:p>
          <a:p>
            <a:pPr algn="ctr"/>
            <a:r>
              <a:rPr lang="en-US" altLang="zh-TW" sz="2000" dirty="0"/>
              <a:t>parameters</a:t>
            </a:r>
          </a:p>
        </p:txBody>
      </p:sp>
      <p:cxnSp>
        <p:nvCxnSpPr>
          <p:cNvPr id="34" name="直線單箭頭接點 33"/>
          <p:cNvCxnSpPr>
            <a:stCxn id="30" idx="3"/>
            <a:endCxn id="32" idx="1"/>
          </p:cNvCxnSpPr>
          <p:nvPr/>
        </p:nvCxnSpPr>
        <p:spPr>
          <a:xfrm>
            <a:off x="5089770" y="2782618"/>
            <a:ext cx="2107832" cy="3659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4944968" y="3084678"/>
            <a:ext cx="7226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5859293" y="3084678"/>
            <a:ext cx="13383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5879761" y="3089117"/>
            <a:ext cx="0" cy="93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5645331" y="3062015"/>
            <a:ext cx="0" cy="93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3624545" y="2274786"/>
            <a:ext cx="146522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Generated</a:t>
            </a:r>
            <a:r>
              <a:rPr lang="zh-TW" altLang="en-US" sz="2000" dirty="0"/>
              <a:t> </a:t>
            </a:r>
            <a:r>
              <a:rPr lang="en-US" altLang="zh-TW" sz="2000" dirty="0"/>
              <a:t>speech </a:t>
            </a:r>
          </a:p>
          <a:p>
            <a:pPr algn="ctr"/>
            <a:r>
              <a:rPr lang="en-US" altLang="zh-TW" sz="2000" dirty="0"/>
              <a:t>parameters</a:t>
            </a:r>
          </a:p>
        </p:txBody>
      </p:sp>
      <p:sp>
        <p:nvSpPr>
          <p:cNvPr id="47" name="矩形 46"/>
          <p:cNvSpPr/>
          <p:nvPr/>
        </p:nvSpPr>
        <p:spPr>
          <a:xfrm>
            <a:off x="8516686" y="4018556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Gen.</a:t>
            </a:r>
            <a:endParaRPr lang="zh-TW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8398730" y="4419744"/>
            <a:ext cx="83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Nature</a:t>
            </a:r>
            <a:endParaRPr lang="zh-TW" altLang="en-US" dirty="0"/>
          </a:p>
        </p:txBody>
      </p:sp>
      <p:cxnSp>
        <p:nvCxnSpPr>
          <p:cNvPr id="50" name="直線單箭頭接點 49"/>
          <p:cNvCxnSpPr/>
          <p:nvPr/>
        </p:nvCxnSpPr>
        <p:spPr>
          <a:xfrm>
            <a:off x="7784701" y="4402027"/>
            <a:ext cx="763695" cy="914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DA0DD7C-03D9-4027-92BF-F54C69D01976}"/>
                  </a:ext>
                </a:extLst>
              </p:cNvPr>
              <p:cNvSpPr/>
              <p:nvPr/>
            </p:nvSpPr>
            <p:spPr>
              <a:xfrm>
                <a:off x="6344701" y="3998015"/>
                <a:ext cx="1440000" cy="792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altLang="zh-TW" sz="2200" b="1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DA0DD7C-03D9-4027-92BF-F54C69D01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701" y="3998015"/>
                <a:ext cx="1440000" cy="792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單箭頭接點 56"/>
          <p:cNvCxnSpPr>
            <a:stCxn id="31" idx="3"/>
            <a:endCxn id="29" idx="1"/>
          </p:cNvCxnSpPr>
          <p:nvPr/>
        </p:nvCxnSpPr>
        <p:spPr>
          <a:xfrm flipV="1">
            <a:off x="1241618" y="2766397"/>
            <a:ext cx="474889" cy="40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3149656" y="2770864"/>
            <a:ext cx="474889" cy="40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V="1">
            <a:off x="5894486" y="4432097"/>
            <a:ext cx="474889" cy="40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6DA0DD7C-03D9-4027-92BF-F54C69D01976}"/>
                  </a:ext>
                </a:extLst>
              </p:cNvPr>
              <p:cNvSpPr/>
              <p:nvPr/>
            </p:nvSpPr>
            <p:spPr>
              <a:xfrm>
                <a:off x="5421640" y="4007856"/>
                <a:ext cx="702419" cy="792000"/>
              </a:xfrm>
              <a:prstGeom prst="rect">
                <a:avLst/>
              </a:prstGeom>
              <a:solidFill>
                <a:srgbClr val="CCCCFF"/>
              </a:solidFill>
              <a:ln>
                <a:solidFill>
                  <a:srgbClr val="7030A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altLang="zh-TW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200" b="1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6DA0DD7C-03D9-4027-92BF-F54C69D01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640" y="4007856"/>
                <a:ext cx="702419" cy="792000"/>
              </a:xfrm>
              <a:prstGeom prst="rect">
                <a:avLst/>
              </a:prstGeom>
              <a:blipFill>
                <a:blip r:embed="rId9"/>
                <a:stretch>
                  <a:fillRect l="-427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68032" y="2416477"/>
            <a:ext cx="117358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Linguistic </a:t>
            </a:r>
          </a:p>
          <a:p>
            <a:pPr algn="ctr"/>
            <a:r>
              <a:rPr lang="en-US" altLang="zh-TW" sz="2000" dirty="0"/>
              <a:t>features</a:t>
            </a:r>
          </a:p>
        </p:txBody>
      </p:sp>
      <p:sp>
        <p:nvSpPr>
          <p:cNvPr id="60" name="矩形 59"/>
          <p:cNvSpPr/>
          <p:nvPr/>
        </p:nvSpPr>
        <p:spPr>
          <a:xfrm>
            <a:off x="8592456" y="4354018"/>
            <a:ext cx="108000" cy="1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6DA0DD7C-03D9-4027-92BF-F54C69D01976}"/>
                  </a:ext>
                </a:extLst>
              </p:cNvPr>
              <p:cNvSpPr/>
              <p:nvPr/>
            </p:nvSpPr>
            <p:spPr>
              <a:xfrm>
                <a:off x="6339643" y="3991888"/>
                <a:ext cx="1440000" cy="792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𝑨𝑺𝑽</m:t>
                          </m:r>
                        </m:sub>
                      </m:sSub>
                    </m:oMath>
                  </m:oMathPara>
                </a14:m>
                <a:endParaRPr lang="en-US" altLang="zh-TW" sz="2200" b="1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6DA0DD7C-03D9-4027-92BF-F54C69D01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643" y="3991888"/>
                <a:ext cx="1440000" cy="792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/>
          <p:cNvSpPr/>
          <p:nvPr/>
        </p:nvSpPr>
        <p:spPr>
          <a:xfrm>
            <a:off x="3556589" y="3189474"/>
            <a:ext cx="165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sp</a:t>
            </a:r>
            <a:r>
              <a:rPr lang="en-US" altLang="zh-TW" dirty="0"/>
              <a:t>, f0, duration </a:t>
            </a:r>
            <a:endParaRPr lang="zh-TW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7223199" y="3232821"/>
            <a:ext cx="165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sp</a:t>
            </a:r>
            <a:r>
              <a:rPr lang="en-US" altLang="zh-TW" dirty="0"/>
              <a:t>, f0, duration 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5838557" y="24384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MGE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4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7"/>
          <a:stretch/>
        </p:blipFill>
        <p:spPr>
          <a:xfrm>
            <a:off x="60394" y="2464176"/>
            <a:ext cx="4750638" cy="328657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38" y="2867797"/>
            <a:ext cx="4395675" cy="246114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296807" y="1880525"/>
            <a:ext cx="3758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11: Scores of speech quality (</a:t>
            </a:r>
            <a:r>
              <a:rPr lang="en-US" altLang="zh-TW" sz="2000" dirty="0" err="1"/>
              <a:t>sp</a:t>
            </a:r>
            <a:r>
              <a:rPr lang="en-US" altLang="zh-TW" sz="2000" dirty="0"/>
              <a:t> and F0).</a:t>
            </a:r>
            <a:endParaRPr lang="zh-TW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3266849" y="6305373"/>
            <a:ext cx="42862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350" dirty="0"/>
              <a:t>.</a:t>
            </a:r>
            <a:endParaRPr lang="zh-TW" altLang="en-US" sz="135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 txBox="1">
            <a:spLocks/>
          </p:cNvSpPr>
          <p:nvPr/>
        </p:nvSpPr>
        <p:spPr>
          <a:xfrm>
            <a:off x="159323" y="1624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Speech Synthesis (SS-GAN)</a:t>
            </a:r>
            <a:endParaRPr lang="zh-TW" altLang="en-US" dirty="0"/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282694" y="1236045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Subjective evaluations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50995" y="1880525"/>
            <a:ext cx="4748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10: Scores of speech quality (</a:t>
            </a:r>
            <a:r>
              <a:rPr lang="en-US" altLang="zh-TW" sz="2000" dirty="0" err="1"/>
              <a:t>sp</a:t>
            </a:r>
            <a:r>
              <a:rPr lang="en-US" altLang="zh-TW" sz="2000" dirty="0"/>
              <a:t>).</a:t>
            </a:r>
            <a:endParaRPr lang="zh-TW" altLang="en-US" sz="2000" dirty="0"/>
          </a:p>
        </p:txBody>
      </p:sp>
      <p:sp>
        <p:nvSpPr>
          <p:cNvPr id="15" name="矩形 14"/>
          <p:cNvSpPr/>
          <p:nvPr/>
        </p:nvSpPr>
        <p:spPr>
          <a:xfrm>
            <a:off x="650995" y="6014807"/>
            <a:ext cx="7886700" cy="43088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The proposed algorithm works for both spectral parameters and F0.</a:t>
            </a:r>
          </a:p>
        </p:txBody>
      </p:sp>
    </p:spTree>
    <p:extLst>
      <p:ext uri="{BB962C8B-B14F-4D97-AF65-F5344CB8AC3E}">
        <p14:creationId xmlns:p14="http://schemas.microsoft.com/office/powerpoint/2010/main" val="23080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/>
          <a:lstStyle/>
          <a:p>
            <a:r>
              <a:rPr lang="en-US" altLang="zh-TW" dirty="0"/>
              <a:t>Speech Synthesis</a:t>
            </a:r>
            <a:endParaRPr lang="zh-TW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0001361-E9BB-4D53-9A0E-54F47C85241B}"/>
              </a:ext>
            </a:extLst>
          </p:cNvPr>
          <p:cNvSpPr/>
          <p:nvPr/>
        </p:nvSpPr>
        <p:spPr>
          <a:xfrm>
            <a:off x="1726584" y="3325976"/>
            <a:ext cx="1440000" cy="799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zh-TW" altLang="en-US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07679" y="3237722"/>
            <a:ext cx="146522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Natural speech </a:t>
            </a:r>
          </a:p>
          <a:p>
            <a:pPr algn="ctr"/>
            <a:r>
              <a:rPr lang="en-US" altLang="zh-TW" sz="2000" dirty="0"/>
              <a:t>parameters</a:t>
            </a:r>
          </a:p>
        </p:txBody>
      </p:sp>
      <p:cxnSp>
        <p:nvCxnSpPr>
          <p:cNvPr id="34" name="直線單箭頭接點 33"/>
          <p:cNvCxnSpPr>
            <a:stCxn id="30" idx="3"/>
            <a:endCxn id="32" idx="1"/>
          </p:cNvCxnSpPr>
          <p:nvPr/>
        </p:nvCxnSpPr>
        <p:spPr>
          <a:xfrm>
            <a:off x="5099847" y="3741895"/>
            <a:ext cx="2107832" cy="3659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4955045" y="4043955"/>
            <a:ext cx="7226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5869370" y="4043955"/>
            <a:ext cx="13383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5889838" y="4048394"/>
            <a:ext cx="0" cy="93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5655408" y="4021292"/>
            <a:ext cx="0" cy="93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3634622" y="3234063"/>
            <a:ext cx="146522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Generated</a:t>
            </a:r>
            <a:r>
              <a:rPr lang="zh-TW" altLang="en-US" sz="2000" dirty="0"/>
              <a:t> </a:t>
            </a:r>
            <a:r>
              <a:rPr lang="en-US" altLang="zh-TW" sz="2000" dirty="0"/>
              <a:t>speech </a:t>
            </a:r>
          </a:p>
          <a:p>
            <a:pPr algn="ctr"/>
            <a:r>
              <a:rPr lang="en-US" altLang="zh-TW" sz="2000" dirty="0"/>
              <a:t>parameters</a:t>
            </a:r>
          </a:p>
        </p:txBody>
      </p:sp>
      <p:sp>
        <p:nvSpPr>
          <p:cNvPr id="47" name="矩形 46"/>
          <p:cNvSpPr/>
          <p:nvPr/>
        </p:nvSpPr>
        <p:spPr>
          <a:xfrm>
            <a:off x="7217509" y="4977833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Gen.</a:t>
            </a:r>
            <a:endParaRPr lang="zh-TW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7099553" y="5379021"/>
            <a:ext cx="83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Nature</a:t>
            </a:r>
            <a:endParaRPr lang="zh-TW" altLang="en-US" dirty="0"/>
          </a:p>
        </p:txBody>
      </p:sp>
      <p:cxnSp>
        <p:nvCxnSpPr>
          <p:cNvPr id="50" name="直線單箭頭接點 49"/>
          <p:cNvCxnSpPr/>
          <p:nvPr/>
        </p:nvCxnSpPr>
        <p:spPr>
          <a:xfrm>
            <a:off x="6485524" y="5361304"/>
            <a:ext cx="763695" cy="914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DA0DD7C-03D9-4027-92BF-F54C69D01976}"/>
                  </a:ext>
                </a:extLst>
              </p:cNvPr>
              <p:cNvSpPr/>
              <p:nvPr/>
            </p:nvSpPr>
            <p:spPr>
              <a:xfrm>
                <a:off x="5045524" y="4957292"/>
                <a:ext cx="1440000" cy="792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altLang="zh-TW" sz="2200" b="1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DA0DD7C-03D9-4027-92BF-F54C69D01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524" y="4957292"/>
                <a:ext cx="1440000" cy="79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單箭頭接點 56"/>
          <p:cNvCxnSpPr>
            <a:stCxn id="31" idx="3"/>
            <a:endCxn id="29" idx="1"/>
          </p:cNvCxnSpPr>
          <p:nvPr/>
        </p:nvCxnSpPr>
        <p:spPr>
          <a:xfrm flipV="1">
            <a:off x="1251695" y="3725674"/>
            <a:ext cx="474889" cy="40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3159733" y="3730141"/>
            <a:ext cx="474889" cy="40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78109" y="3375754"/>
            <a:ext cx="117358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Acoustic </a:t>
            </a:r>
          </a:p>
          <a:p>
            <a:pPr algn="ctr"/>
            <a:r>
              <a:rPr lang="en-US" altLang="zh-TW" sz="2000" dirty="0"/>
              <a:t>features</a:t>
            </a:r>
          </a:p>
        </p:txBody>
      </p:sp>
      <p:sp>
        <p:nvSpPr>
          <p:cNvPr id="60" name="矩形 59"/>
          <p:cNvSpPr/>
          <p:nvPr/>
        </p:nvSpPr>
        <p:spPr>
          <a:xfrm>
            <a:off x="7293279" y="5313295"/>
            <a:ext cx="108000" cy="1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20" y="1085808"/>
            <a:ext cx="7886700" cy="1525721"/>
          </a:xfrm>
        </p:spPr>
        <p:txBody>
          <a:bodyPr/>
          <a:lstStyle/>
          <a:p>
            <a:r>
              <a:rPr lang="en-US" altLang="zh-TW" dirty="0"/>
              <a:t>Speech synthesis with GAN glottal waveform model (</a:t>
            </a:r>
            <a:r>
              <a:rPr lang="en-US" altLang="zh-TW" dirty="0" err="1"/>
              <a:t>GlottGAN</a:t>
            </a:r>
            <a:r>
              <a:rPr lang="en-US" altLang="zh-TW" dirty="0"/>
              <a:t>) </a:t>
            </a:r>
            <a:r>
              <a:rPr lang="en-US" altLang="zh-TW" sz="2000" dirty="0">
                <a:solidFill>
                  <a:srgbClr val="0000FF"/>
                </a:solidFill>
              </a:rPr>
              <a:t>[</a:t>
            </a:r>
            <a:r>
              <a:rPr lang="en-US" altLang="zh-TW" sz="2000" dirty="0" err="1">
                <a:solidFill>
                  <a:srgbClr val="0000FF"/>
                </a:solidFill>
              </a:rPr>
              <a:t>Bollepalli</a:t>
            </a:r>
            <a:r>
              <a:rPr lang="en-US" altLang="zh-TW" sz="2000" dirty="0">
                <a:solidFill>
                  <a:srgbClr val="0000FF"/>
                </a:solidFill>
              </a:rPr>
              <a:t> et al., </a:t>
            </a:r>
            <a:r>
              <a:rPr lang="en-US" altLang="zh-TW" sz="2000" dirty="0" err="1">
                <a:solidFill>
                  <a:srgbClr val="0000FF"/>
                </a:solidFill>
              </a:rPr>
              <a:t>Interspeech</a:t>
            </a:r>
            <a:r>
              <a:rPr lang="en-US" altLang="zh-TW" sz="2000" dirty="0">
                <a:solidFill>
                  <a:srgbClr val="0000FF"/>
                </a:solidFill>
              </a:rPr>
              <a:t> 2017]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82633" y="2820958"/>
            <a:ext cx="180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Glottal waveform</a:t>
            </a:r>
            <a:endParaRPr lang="zh-TW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7037255" y="2799140"/>
            <a:ext cx="180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Glottal waveform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97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544568" y="1116733"/>
            <a:ext cx="8599432" cy="554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Objective evaluations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60" y="1796461"/>
            <a:ext cx="4192140" cy="3973376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/>
          <a:lstStyle/>
          <a:p>
            <a:r>
              <a:rPr lang="en-US" altLang="zh-TW" dirty="0"/>
              <a:t>Speech Synthesis (</a:t>
            </a:r>
            <a:r>
              <a:rPr lang="en-US" altLang="zh-TW" dirty="0" err="1"/>
              <a:t>GlottGAN</a:t>
            </a:r>
            <a:r>
              <a:rPr lang="en-US" altLang="zh-TW" dirty="0"/>
              <a:t>) 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249277" y="5889754"/>
            <a:ext cx="6580930" cy="769441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The proposed GAN-based approach can generate glottal waveforms similar to the natural ones.</a:t>
            </a:r>
          </a:p>
        </p:txBody>
      </p:sp>
      <p:sp>
        <p:nvSpPr>
          <p:cNvPr id="8" name="矩形 7"/>
          <p:cNvSpPr/>
          <p:nvPr/>
        </p:nvSpPr>
        <p:spPr>
          <a:xfrm>
            <a:off x="2109843" y="1622464"/>
            <a:ext cx="5468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12: Glottal pulses generated by GANs.</a:t>
            </a:r>
            <a:endParaRPr lang="zh-TW" altLang="en-US" sz="2000" dirty="0"/>
          </a:p>
        </p:txBody>
      </p:sp>
      <p:sp>
        <p:nvSpPr>
          <p:cNvPr id="2" name="矩形 1"/>
          <p:cNvSpPr/>
          <p:nvPr/>
        </p:nvSpPr>
        <p:spPr>
          <a:xfrm>
            <a:off x="6474217" y="2957487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G, D: DNN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474217" y="3522956"/>
            <a:ext cx="2244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G, D: conditional DNN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492171" y="4190466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G, D: Deep CNN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492171" y="4815731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G, D: Deep CNN + LS loss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73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3778693" y="5524496"/>
            <a:ext cx="5158385" cy="117923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202060" y="1044171"/>
            <a:ext cx="7797304" cy="554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Speech synthesis with GAN &amp; multi-task learning (SS-GAN-MTL) </a:t>
            </a:r>
            <a:r>
              <a:rPr lang="en-US" altLang="zh-TW" sz="2000" dirty="0">
                <a:solidFill>
                  <a:srgbClr val="0000FF"/>
                </a:solidFill>
              </a:rPr>
              <a:t>[Yang et al., ASRU 2017]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739053" y="1802821"/>
                <a:ext cx="40799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TW" altLang="en-US" sz="2200" b="1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53" y="1802821"/>
                <a:ext cx="40799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202345" y="1769083"/>
                <a:ext cx="41068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345" y="1769083"/>
                <a:ext cx="410689" cy="430887"/>
              </a:xfrm>
              <a:prstGeom prst="rect">
                <a:avLst/>
              </a:prstGeom>
              <a:blipFill>
                <a:blip r:embed="rId4"/>
                <a:stretch>
                  <a:fillRect t="-8451" r="-11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/>
          <a:lstStyle/>
          <a:p>
            <a:r>
              <a:rPr lang="en-US" altLang="zh-TW" dirty="0"/>
              <a:t>Speech Synthesis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30001361-E9BB-4D53-9A0E-54F47C85241B}"/>
                  </a:ext>
                </a:extLst>
              </p:cNvPr>
              <p:cNvSpPr/>
              <p:nvPr/>
            </p:nvSpPr>
            <p:spPr>
              <a:xfrm>
                <a:off x="1731021" y="2236636"/>
                <a:ext cx="1440000" cy="7993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𝑺𝑺</m:t>
                          </m:r>
                        </m:sub>
                      </m:sSub>
                    </m:oMath>
                  </m:oMathPara>
                </a14:m>
                <a:endParaRPr lang="zh-TW" altLang="en-US" sz="2200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30001361-E9BB-4D53-9A0E-54F47C852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021" y="2236636"/>
                <a:ext cx="1440000" cy="7993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/>
          <p:cNvSpPr/>
          <p:nvPr/>
        </p:nvSpPr>
        <p:spPr>
          <a:xfrm>
            <a:off x="7212116" y="2148382"/>
            <a:ext cx="146522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Natural speech </a:t>
            </a:r>
          </a:p>
          <a:p>
            <a:pPr algn="ctr"/>
            <a:r>
              <a:rPr lang="en-US" altLang="zh-TW" sz="2000" dirty="0"/>
              <a:t>parameters</a:t>
            </a:r>
          </a:p>
        </p:txBody>
      </p:sp>
      <p:cxnSp>
        <p:nvCxnSpPr>
          <p:cNvPr id="34" name="直線單箭頭接點 33"/>
          <p:cNvCxnSpPr>
            <a:stCxn id="30" idx="3"/>
            <a:endCxn id="32" idx="1"/>
          </p:cNvCxnSpPr>
          <p:nvPr/>
        </p:nvCxnSpPr>
        <p:spPr>
          <a:xfrm>
            <a:off x="5104284" y="2652555"/>
            <a:ext cx="2107832" cy="3659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4959482" y="2954615"/>
            <a:ext cx="914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6449850" y="2954615"/>
            <a:ext cx="7622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6449850" y="2954615"/>
            <a:ext cx="0" cy="93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5873807" y="2964733"/>
            <a:ext cx="0" cy="93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3639059" y="2144723"/>
            <a:ext cx="146522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Generated</a:t>
            </a:r>
            <a:r>
              <a:rPr lang="zh-TW" altLang="en-US" sz="2000" dirty="0"/>
              <a:t> </a:t>
            </a:r>
            <a:r>
              <a:rPr lang="en-US" altLang="zh-TW" sz="2000" dirty="0"/>
              <a:t>speech </a:t>
            </a:r>
          </a:p>
          <a:p>
            <a:pPr algn="ctr"/>
            <a:r>
              <a:rPr lang="en-US" altLang="zh-TW" sz="2000" dirty="0"/>
              <a:t>parameters</a:t>
            </a:r>
          </a:p>
        </p:txBody>
      </p:sp>
      <p:sp>
        <p:nvSpPr>
          <p:cNvPr id="47" name="矩形 46"/>
          <p:cNvSpPr/>
          <p:nvPr/>
        </p:nvSpPr>
        <p:spPr>
          <a:xfrm>
            <a:off x="7567681" y="3858856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Gen.</a:t>
            </a:r>
            <a:endParaRPr lang="zh-TW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7449725" y="4260044"/>
            <a:ext cx="83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Nature</a:t>
            </a:r>
            <a:endParaRPr lang="zh-TW" altLang="en-US" dirty="0"/>
          </a:p>
        </p:txBody>
      </p:sp>
      <p:cxnSp>
        <p:nvCxnSpPr>
          <p:cNvPr id="50" name="直線單箭頭接點 49"/>
          <p:cNvCxnSpPr/>
          <p:nvPr/>
        </p:nvCxnSpPr>
        <p:spPr>
          <a:xfrm>
            <a:off x="6886495" y="4242327"/>
            <a:ext cx="763695" cy="914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DA0DD7C-03D9-4027-92BF-F54C69D01976}"/>
                  </a:ext>
                </a:extLst>
              </p:cNvPr>
              <p:cNvSpPr/>
              <p:nvPr/>
            </p:nvSpPr>
            <p:spPr>
              <a:xfrm>
                <a:off x="5441204" y="3883120"/>
                <a:ext cx="1440000" cy="792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altLang="zh-TW" sz="2200" b="1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DA0DD7C-03D9-4027-92BF-F54C69D01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204" y="3883120"/>
                <a:ext cx="1440000" cy="79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線單箭頭接點 56"/>
          <p:cNvCxnSpPr>
            <a:stCxn id="31" idx="3"/>
            <a:endCxn id="29" idx="1"/>
          </p:cNvCxnSpPr>
          <p:nvPr/>
        </p:nvCxnSpPr>
        <p:spPr>
          <a:xfrm flipV="1">
            <a:off x="1256132" y="2636334"/>
            <a:ext cx="474889" cy="40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3164170" y="2640801"/>
            <a:ext cx="474889" cy="40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7694250" y="4194318"/>
            <a:ext cx="108000" cy="1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0312" y="2436279"/>
            <a:ext cx="117358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521801" y="2063448"/>
                <a:ext cx="3914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01" y="2063448"/>
                <a:ext cx="39145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接點 35"/>
          <p:cNvCxnSpPr/>
          <p:nvPr/>
        </p:nvCxnSpPr>
        <p:spPr>
          <a:xfrm>
            <a:off x="2973956" y="5201333"/>
            <a:ext cx="31980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31" idx="2"/>
            <a:endCxn id="29" idx="2"/>
          </p:cNvCxnSpPr>
          <p:nvPr/>
        </p:nvCxnSpPr>
        <p:spPr>
          <a:xfrm flipH="1" flipV="1">
            <a:off x="2451021" y="3036032"/>
            <a:ext cx="12856" cy="25192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 flipV="1">
            <a:off x="6144618" y="4648814"/>
            <a:ext cx="3214" cy="5525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2010971" y="4331955"/>
                <a:ext cx="41710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971" y="4331955"/>
                <a:ext cx="417101" cy="430887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830700" y="5540420"/>
                <a:ext cx="5106378" cy="1134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𝐺𝐴𝑁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func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𝑑𝑎𝑡𝑎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𝑙𝑜𝑔𝐷</m:t>
                            </m:r>
                            <m:d>
                              <m:d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sz="2000" dirty="0"/>
              </a:p>
              <a:p>
                <a:r>
                  <a:rPr lang="en-US" altLang="zh-TW" sz="2000" dirty="0"/>
                  <a:t>                            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⁡(1−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</m:func>
                  </m:oMath>
                </a14:m>
                <a:endParaRPr lang="en-US" altLang="zh-TW" sz="2000" b="1" dirty="0"/>
              </a:p>
              <a:p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  <m:sSup>
                      <m:sSup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TW" sz="20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700" y="5540420"/>
                <a:ext cx="5106378" cy="1134285"/>
              </a:xfrm>
              <a:prstGeom prst="rect">
                <a:avLst/>
              </a:prstGeom>
              <a:blipFill>
                <a:blip r:embed="rId10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1877084" y="4847390"/>
            <a:ext cx="117358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Linguistic </a:t>
            </a:r>
          </a:p>
          <a:p>
            <a:pPr algn="ctr"/>
            <a:r>
              <a:rPr lang="en-US" altLang="zh-TW" sz="2000" dirty="0"/>
              <a:t>features</a:t>
            </a:r>
          </a:p>
        </p:txBody>
      </p:sp>
      <p:sp>
        <p:nvSpPr>
          <p:cNvPr id="5" name="矩形 4"/>
          <p:cNvSpPr/>
          <p:nvPr/>
        </p:nvSpPr>
        <p:spPr>
          <a:xfrm>
            <a:off x="5840688" y="225157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MSE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202060" y="1044171"/>
            <a:ext cx="7797304" cy="554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Speech synthesis with GAN &amp; multi-task learning (SS-GAN-MTL) </a:t>
            </a:r>
            <a:r>
              <a:rPr lang="en-US" altLang="zh-TW" sz="2000" dirty="0">
                <a:solidFill>
                  <a:srgbClr val="0000FF"/>
                </a:solidFill>
              </a:rPr>
              <a:t>[Yang et al., ASRU 2017]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/>
          <a:lstStyle/>
          <a:p>
            <a:r>
              <a:rPr lang="en-US" altLang="zh-TW" dirty="0"/>
              <a:t>Speech Synthesis (SS-GAN-MTL) </a:t>
            </a:r>
            <a:endParaRPr lang="zh-TW" altLang="en-US" dirty="0"/>
          </a:p>
        </p:txBody>
      </p:sp>
      <p:grpSp>
        <p:nvGrpSpPr>
          <p:cNvPr id="96" name="群組 95"/>
          <p:cNvGrpSpPr/>
          <p:nvPr/>
        </p:nvGrpSpPr>
        <p:grpSpPr>
          <a:xfrm>
            <a:off x="73740" y="1788635"/>
            <a:ext cx="8846766" cy="4934650"/>
            <a:chOff x="90312" y="1769083"/>
            <a:chExt cx="8846766" cy="4934650"/>
          </a:xfrm>
        </p:grpSpPr>
        <p:grpSp>
          <p:nvGrpSpPr>
            <p:cNvPr id="25" name="群組 24"/>
            <p:cNvGrpSpPr/>
            <p:nvPr/>
          </p:nvGrpSpPr>
          <p:grpSpPr>
            <a:xfrm>
              <a:off x="90312" y="1769083"/>
              <a:ext cx="8587029" cy="3786193"/>
              <a:chOff x="90312" y="1769083"/>
              <a:chExt cx="8587029" cy="3786193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90312" y="1769083"/>
                <a:ext cx="8587029" cy="3786193"/>
                <a:chOff x="90312" y="1769083"/>
                <a:chExt cx="8587029" cy="3786193"/>
              </a:xfrm>
            </p:grpSpPr>
            <p:grpSp>
              <p:nvGrpSpPr>
                <p:cNvPr id="21" name="群組 20"/>
                <p:cNvGrpSpPr/>
                <p:nvPr/>
              </p:nvGrpSpPr>
              <p:grpSpPr>
                <a:xfrm>
                  <a:off x="90312" y="1802821"/>
                  <a:ext cx="8587029" cy="3752455"/>
                  <a:chOff x="90312" y="1802821"/>
                  <a:chExt cx="8587029" cy="375245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" name="矩形 7"/>
                      <p:cNvSpPr/>
                      <p:nvPr/>
                    </p:nvSpPr>
                    <p:spPr>
                      <a:xfrm>
                        <a:off x="7739053" y="1802821"/>
                        <a:ext cx="407997" cy="43088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TW" sz="2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m:oMathPara>
                        </a14:m>
                        <a:endParaRPr lang="zh-TW" altLang="en-US" sz="2200" b="1" dirty="0"/>
                      </a:p>
                    </p:txBody>
                  </p:sp>
                </mc:Choice>
                <mc:Fallback xmlns="">
                  <p:sp>
                    <p:nvSpPr>
                      <p:cNvPr id="8" name="矩形 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739053" y="1802821"/>
                        <a:ext cx="407997" cy="430887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矩形 28">
                        <a:extLst>
                          <a:ext uri="{FF2B5EF4-FFF2-40B4-BE49-F238E27FC236}">
                            <a16:creationId xmlns:a16="http://schemas.microsoft.com/office/drawing/2014/main" id="{30001361-E9BB-4D53-9A0E-54F47C8524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31021" y="2236636"/>
                        <a:ext cx="1440000" cy="799396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altLang="zh-TW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𝑺𝑺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TW" altLang="en-US" sz="2200" b="1" i="1" dirty="0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9" name="矩形 28">
                        <a:extLst>
                          <a:ext uri="{FF2B5EF4-FFF2-40B4-BE49-F238E27FC236}">
                            <a16:creationId xmlns:a16="http://schemas.microsoft.com/office/drawing/2014/main" id="{30001361-E9BB-4D53-9A0E-54F47C85241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31021" y="2236636"/>
                        <a:ext cx="1440000" cy="799396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2" name="矩形 31"/>
                  <p:cNvSpPr/>
                  <p:nvPr/>
                </p:nvSpPr>
                <p:spPr>
                  <a:xfrm>
                    <a:off x="7212116" y="2148382"/>
                    <a:ext cx="1465225" cy="1015663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TW" sz="2000" dirty="0"/>
                      <a:t>Natural speech </a:t>
                    </a:r>
                  </a:p>
                  <a:p>
                    <a:pPr algn="ctr"/>
                    <a:r>
                      <a:rPr lang="en-US" altLang="zh-TW" sz="2000" dirty="0"/>
                      <a:t>parameters</a:t>
                    </a:r>
                  </a:p>
                </p:txBody>
              </p:sp>
              <p:cxnSp>
                <p:nvCxnSpPr>
                  <p:cNvPr id="34" name="直線單箭頭接點 33"/>
                  <p:cNvCxnSpPr>
                    <a:stCxn id="30" idx="3"/>
                    <a:endCxn id="32" idx="1"/>
                  </p:cNvCxnSpPr>
                  <p:nvPr/>
                </p:nvCxnSpPr>
                <p:spPr>
                  <a:xfrm>
                    <a:off x="5104284" y="2652555"/>
                    <a:ext cx="2107832" cy="3659"/>
                  </a:xfrm>
                  <a:prstGeom prst="straightConnector1">
                    <a:avLst/>
                  </a:prstGeom>
                  <a:ln w="38100">
                    <a:solidFill>
                      <a:srgbClr val="0070C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接點 36"/>
                  <p:cNvCxnSpPr/>
                  <p:nvPr/>
                </p:nvCxnSpPr>
                <p:spPr>
                  <a:xfrm>
                    <a:off x="4959482" y="2954615"/>
                    <a:ext cx="91432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接點 38"/>
                  <p:cNvCxnSpPr/>
                  <p:nvPr/>
                </p:nvCxnSpPr>
                <p:spPr>
                  <a:xfrm>
                    <a:off x="6449850" y="2954615"/>
                    <a:ext cx="76226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線接點 41"/>
                  <p:cNvCxnSpPr/>
                  <p:nvPr/>
                </p:nvCxnSpPr>
                <p:spPr>
                  <a:xfrm>
                    <a:off x="6449850" y="2954615"/>
                    <a:ext cx="0" cy="936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線接點 42"/>
                  <p:cNvCxnSpPr/>
                  <p:nvPr/>
                </p:nvCxnSpPr>
                <p:spPr>
                  <a:xfrm>
                    <a:off x="5873807" y="2964733"/>
                    <a:ext cx="0" cy="936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矩形 29"/>
                  <p:cNvSpPr/>
                  <p:nvPr/>
                </p:nvSpPr>
                <p:spPr>
                  <a:xfrm>
                    <a:off x="3639059" y="2144723"/>
                    <a:ext cx="1465225" cy="1015663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TW" sz="2000" dirty="0"/>
                      <a:t>Generated</a:t>
                    </a:r>
                    <a:r>
                      <a:rPr lang="zh-TW" altLang="en-US" sz="2000" dirty="0"/>
                      <a:t> </a:t>
                    </a:r>
                    <a:r>
                      <a:rPr lang="en-US" altLang="zh-TW" sz="2000" dirty="0"/>
                      <a:t>speech </a:t>
                    </a:r>
                  </a:p>
                  <a:p>
                    <a:pPr algn="ctr"/>
                    <a:r>
                      <a:rPr lang="en-US" altLang="zh-TW" sz="2000" dirty="0"/>
                      <a:t>parameters</a:t>
                    </a:r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7567681" y="3858856"/>
                    <a:ext cx="62549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dirty="0"/>
                      <a:t>Gen.</a:t>
                    </a:r>
                    <a:endParaRPr lang="zh-TW" altLang="en-US" dirty="0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7449725" y="4260044"/>
                    <a:ext cx="83356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dirty="0"/>
                      <a:t>Nature</a:t>
                    </a:r>
                    <a:endParaRPr lang="zh-TW" altLang="en-US" dirty="0"/>
                  </a:p>
                </p:txBody>
              </p:sp>
              <p:cxnSp>
                <p:nvCxnSpPr>
                  <p:cNvPr id="50" name="直線單箭頭接點 49"/>
                  <p:cNvCxnSpPr/>
                  <p:nvPr/>
                </p:nvCxnSpPr>
                <p:spPr>
                  <a:xfrm>
                    <a:off x="6886495" y="4242327"/>
                    <a:ext cx="763695" cy="914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" name="矩形 22">
                        <a:extLst>
                          <a:ext uri="{FF2B5EF4-FFF2-40B4-BE49-F238E27FC236}">
                            <a16:creationId xmlns:a16="http://schemas.microsoft.com/office/drawing/2014/main" id="{6DA0DD7C-03D9-4027-92BF-F54C69D019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41204" y="3883120"/>
                        <a:ext cx="1440000" cy="792000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TW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oMath>
                          </m:oMathPara>
                        </a14:m>
                        <a:endParaRPr lang="en-US" altLang="zh-TW" sz="22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" name="矩形 22">
                        <a:extLst>
                          <a:ext uri="{FF2B5EF4-FFF2-40B4-BE49-F238E27FC236}">
                            <a16:creationId xmlns:a16="http://schemas.microsoft.com/office/drawing/2014/main" id="{6DA0DD7C-03D9-4027-92BF-F54C69D0197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441204" y="3883120"/>
                        <a:ext cx="1440000" cy="792000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7" name="直線單箭頭接點 56"/>
                  <p:cNvCxnSpPr>
                    <a:stCxn id="31" idx="3"/>
                    <a:endCxn id="29" idx="1"/>
                  </p:cNvCxnSpPr>
                  <p:nvPr/>
                </p:nvCxnSpPr>
                <p:spPr>
                  <a:xfrm flipV="1">
                    <a:off x="1256132" y="2636334"/>
                    <a:ext cx="474889" cy="402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線單箭頭接點 57"/>
                  <p:cNvCxnSpPr/>
                  <p:nvPr/>
                </p:nvCxnSpPr>
                <p:spPr>
                  <a:xfrm flipV="1">
                    <a:off x="3164170" y="2640801"/>
                    <a:ext cx="474889" cy="402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矩形 59"/>
                  <p:cNvSpPr/>
                  <p:nvPr/>
                </p:nvSpPr>
                <p:spPr>
                  <a:xfrm>
                    <a:off x="7694250" y="4194318"/>
                    <a:ext cx="108000" cy="108000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矩形 32"/>
                  <p:cNvSpPr/>
                  <p:nvPr/>
                </p:nvSpPr>
                <p:spPr>
                  <a:xfrm>
                    <a:off x="90312" y="2436279"/>
                    <a:ext cx="1173586" cy="40011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TW" sz="2000" dirty="0"/>
                      <a:t>Noise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矩形 34"/>
                      <p:cNvSpPr/>
                      <p:nvPr/>
                    </p:nvSpPr>
                    <p:spPr>
                      <a:xfrm>
                        <a:off x="521801" y="2063448"/>
                        <a:ext cx="391454" cy="43088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TW" sz="22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oMath>
                          </m:oMathPara>
                        </a14:m>
                        <a:endParaRPr lang="zh-TW" altLang="en-US" sz="2200" dirty="0"/>
                      </a:p>
                    </p:txBody>
                  </p:sp>
                </mc:Choice>
                <mc:Fallback xmlns="">
                  <p:sp>
                    <p:nvSpPr>
                      <p:cNvPr id="35" name="矩形 3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1801" y="2063448"/>
                        <a:ext cx="391454" cy="430887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6" name="直線接點 35"/>
                  <p:cNvCxnSpPr/>
                  <p:nvPr/>
                </p:nvCxnSpPr>
                <p:spPr>
                  <a:xfrm>
                    <a:off x="2973956" y="5201333"/>
                    <a:ext cx="319809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線單箭頭接點 39"/>
                  <p:cNvCxnSpPr>
                    <a:stCxn id="31" idx="2"/>
                    <a:endCxn id="29" idx="2"/>
                  </p:cNvCxnSpPr>
                  <p:nvPr/>
                </p:nvCxnSpPr>
                <p:spPr>
                  <a:xfrm flipH="1" flipV="1">
                    <a:off x="2451021" y="3036032"/>
                    <a:ext cx="12856" cy="2519244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線單箭頭接點 44"/>
                  <p:cNvCxnSpPr/>
                  <p:nvPr/>
                </p:nvCxnSpPr>
                <p:spPr>
                  <a:xfrm flipH="1" flipV="1">
                    <a:off x="6144618" y="4648814"/>
                    <a:ext cx="3214" cy="552519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" name="矩形 45"/>
                      <p:cNvSpPr/>
                      <p:nvPr/>
                    </p:nvSpPr>
                    <p:spPr>
                      <a:xfrm>
                        <a:off x="2010971" y="4331955"/>
                        <a:ext cx="417101" cy="43088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TW" sz="22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m:oMathPara>
                        </a14:m>
                        <a:endParaRPr lang="zh-TW" altLang="en-US" sz="2200" dirty="0"/>
                      </a:p>
                    </p:txBody>
                  </p:sp>
                </mc:Choice>
                <mc:Fallback xmlns="">
                  <p:sp>
                    <p:nvSpPr>
                      <p:cNvPr id="46" name="矩形 4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10971" y="4331955"/>
                        <a:ext cx="417101" cy="430887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b="-845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1" name="矩形 30"/>
                  <p:cNvSpPr/>
                  <p:nvPr/>
                </p:nvSpPr>
                <p:spPr>
                  <a:xfrm>
                    <a:off x="1877084" y="4847390"/>
                    <a:ext cx="1173586" cy="70788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TW" sz="2000" dirty="0"/>
                      <a:t>Linguistic </a:t>
                    </a:r>
                  </a:p>
                  <a:p>
                    <a:pPr algn="ctr"/>
                    <a:r>
                      <a:rPr lang="en-US" altLang="zh-TW" sz="2000" dirty="0"/>
                      <a:t>features</a:t>
                    </a:r>
                  </a:p>
                </p:txBody>
              </p:sp>
              <p:sp>
                <p:nvSpPr>
                  <p:cNvPr id="5" name="矩形 4"/>
                  <p:cNvSpPr/>
                  <p:nvPr/>
                </p:nvSpPr>
                <p:spPr>
                  <a:xfrm>
                    <a:off x="5846799" y="2250784"/>
                    <a:ext cx="60785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b="1" dirty="0">
                        <a:solidFill>
                          <a:srgbClr val="0070C0"/>
                        </a:solidFill>
                      </a:rPr>
                      <a:t>MSE</a:t>
                    </a:r>
                    <a:endParaRPr lang="zh-TW" altLang="en-US" b="1" dirty="0">
                      <a:solidFill>
                        <a:srgbClr val="0070C0"/>
                      </a:solidFill>
                    </a:endParaRPr>
                  </a:p>
                </p:txBody>
              </p:sp>
              <p:cxnSp>
                <p:nvCxnSpPr>
                  <p:cNvPr id="38" name="直線接點 37"/>
                  <p:cNvCxnSpPr/>
                  <p:nvPr/>
                </p:nvCxnSpPr>
                <p:spPr>
                  <a:xfrm flipV="1">
                    <a:off x="3014865" y="5212773"/>
                    <a:ext cx="3157189" cy="1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直線單箭頭接點 6"/>
                  <p:cNvCxnSpPr/>
                  <p:nvPr/>
                </p:nvCxnSpPr>
                <p:spPr>
                  <a:xfrm flipH="1" flipV="1">
                    <a:off x="4289851" y="3216315"/>
                    <a:ext cx="33193" cy="4474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矩形 11"/>
                    <p:cNvSpPr/>
                    <p:nvPr/>
                  </p:nvSpPr>
                  <p:spPr>
                    <a:xfrm>
                      <a:off x="4202345" y="1769083"/>
                      <a:ext cx="410689" cy="43088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̂"/>
                                <m:ctrlPr>
                                  <a:rPr lang="en-US" altLang="zh-TW" sz="2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oMath>
                        </m:oMathPara>
                      </a14:m>
                      <a:endParaRPr lang="zh-TW" altLang="en-US" sz="2200" dirty="0"/>
                    </a:p>
                  </p:txBody>
                </p:sp>
              </mc:Choice>
              <mc:Fallback xmlns="">
                <p:sp>
                  <p:nvSpPr>
                    <p:cNvPr id="12" name="矩形 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02345" y="1769083"/>
                      <a:ext cx="410689" cy="430887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t="-8451" r="-1194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群組 21"/>
              <p:cNvGrpSpPr/>
              <p:nvPr/>
            </p:nvGrpSpPr>
            <p:grpSpPr>
              <a:xfrm>
                <a:off x="6161204" y="3216315"/>
                <a:ext cx="1440000" cy="1150432"/>
                <a:chOff x="6161204" y="3216315"/>
                <a:chExt cx="1440000" cy="11504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矩形 52">
                      <a:extLst>
                        <a:ext uri="{FF2B5EF4-FFF2-40B4-BE49-F238E27FC236}">
                          <a16:creationId xmlns:a16="http://schemas.microsoft.com/office/drawing/2014/main" id="{6DA0DD7C-03D9-4027-92BF-F54C69D019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1204" y="3216315"/>
                      <a:ext cx="1440000" cy="7920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TW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altLang="zh-TW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𝑪𝑬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zh-TW" sz="2200" b="1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矩形 52">
                      <a:extLst>
                        <a:ext uri="{FF2B5EF4-FFF2-40B4-BE49-F238E27FC236}">
                          <a16:creationId xmlns:a16="http://schemas.microsoft.com/office/drawing/2014/main" id="{6DA0DD7C-03D9-4027-92BF-F54C69D0197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61204" y="3216315"/>
                      <a:ext cx="1440000" cy="792000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4" name="右彎箭號 53"/>
                <p:cNvSpPr/>
                <p:nvPr/>
              </p:nvSpPr>
              <p:spPr>
                <a:xfrm rot="10800000">
                  <a:off x="6412689" y="3880026"/>
                  <a:ext cx="529995" cy="486721"/>
                </a:xfrm>
                <a:prstGeom prst="bentArrow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4" name="矩形 93"/>
            <p:cNvSpPr/>
            <p:nvPr/>
          </p:nvSpPr>
          <p:spPr>
            <a:xfrm>
              <a:off x="3778693" y="5524496"/>
              <a:ext cx="5158385" cy="117923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矩形 94"/>
                <p:cNvSpPr/>
                <p:nvPr/>
              </p:nvSpPr>
              <p:spPr>
                <a:xfrm>
                  <a:off x="3830700" y="5540420"/>
                  <a:ext cx="5106378" cy="11342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000" dirty="0"/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𝐺𝐴𝑁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func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𝑙𝑜𝑔𝐷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a14:m>
                  <a:endParaRPr lang="en-US" altLang="zh-TW" sz="2000" dirty="0"/>
                </a:p>
                <a:p>
                  <a:r>
                    <a:rPr lang="en-US" altLang="zh-TW" sz="2000" dirty="0"/>
                    <a:t>                             +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⁡(1−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</m:func>
                    </m:oMath>
                  </a14:m>
                  <a:endParaRPr lang="en-US" altLang="zh-TW" sz="2000" b="1" dirty="0"/>
                </a:p>
                <a:p>
                  <a:r>
                    <a:rPr lang="en-US" altLang="zh-TW" sz="2000" dirty="0"/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altLang="zh-TW" sz="20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  <m:sSup>
                        <m:sSup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95" name="矩形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0700" y="5540420"/>
                  <a:ext cx="5106378" cy="1134285"/>
                </a:xfrm>
                <a:prstGeom prst="rect">
                  <a:avLst/>
                </a:prstGeom>
                <a:blipFill>
                  <a:blip r:embed="rId17"/>
                  <a:stretch>
                    <a:fillRect b="-215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群組 87"/>
          <p:cNvGrpSpPr/>
          <p:nvPr/>
        </p:nvGrpSpPr>
        <p:grpSpPr>
          <a:xfrm>
            <a:off x="77329" y="1789022"/>
            <a:ext cx="9436009" cy="4911487"/>
            <a:chOff x="83635" y="1782716"/>
            <a:chExt cx="9436009" cy="4911487"/>
          </a:xfrm>
        </p:grpSpPr>
        <p:grpSp>
          <p:nvGrpSpPr>
            <p:cNvPr id="91" name="群組 90"/>
            <p:cNvGrpSpPr/>
            <p:nvPr/>
          </p:nvGrpSpPr>
          <p:grpSpPr>
            <a:xfrm>
              <a:off x="83635" y="1782716"/>
              <a:ext cx="9436009" cy="4911487"/>
              <a:chOff x="-967042" y="-2052427"/>
              <a:chExt cx="9436009" cy="4911487"/>
            </a:xfrm>
          </p:grpSpPr>
          <p:grpSp>
            <p:nvGrpSpPr>
              <p:cNvPr id="98" name="群組 97"/>
              <p:cNvGrpSpPr/>
              <p:nvPr/>
            </p:nvGrpSpPr>
            <p:grpSpPr>
              <a:xfrm>
                <a:off x="-967042" y="-2052427"/>
                <a:ext cx="9436009" cy="4911487"/>
                <a:chOff x="90312" y="1769083"/>
                <a:chExt cx="9436009" cy="491148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矩形 101"/>
                    <p:cNvSpPr/>
                    <p:nvPr/>
                  </p:nvSpPr>
                  <p:spPr>
                    <a:xfrm>
                      <a:off x="7739053" y="1802821"/>
                      <a:ext cx="407997" cy="43088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sz="2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oMath>
                        </m:oMathPara>
                      </a14:m>
                      <a:endParaRPr lang="zh-TW" altLang="en-US" sz="2200" b="1" dirty="0"/>
                    </a:p>
                  </p:txBody>
                </p:sp>
              </mc:Choice>
              <mc:Fallback xmlns="">
                <p:sp>
                  <p:nvSpPr>
                    <p:cNvPr id="63" name="矩形 6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39053" y="1802821"/>
                      <a:ext cx="407997" cy="43088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矩形 102"/>
                    <p:cNvSpPr/>
                    <p:nvPr/>
                  </p:nvSpPr>
                  <p:spPr>
                    <a:xfrm>
                      <a:off x="4202345" y="1769083"/>
                      <a:ext cx="410689" cy="43088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̂"/>
                                <m:ctrlPr>
                                  <a:rPr lang="en-US" altLang="zh-TW" sz="2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oMath>
                        </m:oMathPara>
                      </a14:m>
                      <a:endParaRPr lang="zh-TW" altLang="en-US" sz="2200" dirty="0"/>
                    </a:p>
                  </p:txBody>
                </p:sp>
              </mc:Choice>
              <mc:Fallback xmlns="">
                <p:sp>
                  <p:nvSpPr>
                    <p:cNvPr id="64" name="矩形 6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02345" y="1769083"/>
                      <a:ext cx="410689" cy="43088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8451" r="-117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04" name="群組 103"/>
                <p:cNvGrpSpPr/>
                <p:nvPr/>
              </p:nvGrpSpPr>
              <p:grpSpPr>
                <a:xfrm>
                  <a:off x="90312" y="2063448"/>
                  <a:ext cx="9436009" cy="4617122"/>
                  <a:chOff x="90312" y="2063448"/>
                  <a:chExt cx="9436009" cy="4617122"/>
                </a:xfrm>
              </p:grpSpPr>
              <p:sp>
                <p:nvSpPr>
                  <p:cNvPr id="105" name="矩形 104"/>
                  <p:cNvSpPr/>
                  <p:nvPr/>
                </p:nvSpPr>
                <p:spPr>
                  <a:xfrm>
                    <a:off x="3164170" y="5501333"/>
                    <a:ext cx="5875921" cy="1179237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6" name="矩形 105">
                        <a:extLst>
                          <a:ext uri="{FF2B5EF4-FFF2-40B4-BE49-F238E27FC236}">
                            <a16:creationId xmlns:a16="http://schemas.microsoft.com/office/drawing/2014/main" id="{30001361-E9BB-4D53-9A0E-54F47C8524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31021" y="2236636"/>
                        <a:ext cx="1440000" cy="799396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altLang="zh-TW" sz="2400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𝑺𝑺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TW" altLang="en-US" sz="2200" b="1" i="1" dirty="0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6" name="矩形 105">
                        <a:extLst>
                          <a:ext uri="{FF2B5EF4-FFF2-40B4-BE49-F238E27FC236}">
                            <a16:creationId xmlns:a16="http://schemas.microsoft.com/office/drawing/2014/main" id="{30001361-E9BB-4D53-9A0E-54F47C85241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31021" y="2236636"/>
                        <a:ext cx="1440000" cy="799396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07" name="矩形 106"/>
                  <p:cNvSpPr/>
                  <p:nvPr/>
                </p:nvSpPr>
                <p:spPr>
                  <a:xfrm>
                    <a:off x="7212116" y="2148382"/>
                    <a:ext cx="1465225" cy="1015663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TW" sz="2000" dirty="0"/>
                      <a:t>Natural speech </a:t>
                    </a:r>
                  </a:p>
                  <a:p>
                    <a:pPr algn="ctr"/>
                    <a:r>
                      <a:rPr lang="en-US" altLang="zh-TW" sz="2000" dirty="0"/>
                      <a:t>parameters</a:t>
                    </a:r>
                  </a:p>
                </p:txBody>
              </p:sp>
              <p:cxnSp>
                <p:nvCxnSpPr>
                  <p:cNvPr id="108" name="直線單箭頭接點 107"/>
                  <p:cNvCxnSpPr>
                    <a:stCxn id="113" idx="3"/>
                    <a:endCxn id="107" idx="1"/>
                  </p:cNvCxnSpPr>
                  <p:nvPr/>
                </p:nvCxnSpPr>
                <p:spPr>
                  <a:xfrm>
                    <a:off x="5104284" y="2652555"/>
                    <a:ext cx="2107832" cy="3659"/>
                  </a:xfrm>
                  <a:prstGeom prst="straightConnector1">
                    <a:avLst/>
                  </a:prstGeom>
                  <a:ln w="38100">
                    <a:solidFill>
                      <a:srgbClr val="0070C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線接點 108"/>
                  <p:cNvCxnSpPr/>
                  <p:nvPr/>
                </p:nvCxnSpPr>
                <p:spPr>
                  <a:xfrm>
                    <a:off x="4959482" y="2954615"/>
                    <a:ext cx="914325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線接點 109"/>
                  <p:cNvCxnSpPr/>
                  <p:nvPr/>
                </p:nvCxnSpPr>
                <p:spPr>
                  <a:xfrm>
                    <a:off x="6449850" y="2954615"/>
                    <a:ext cx="76226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線接點 110"/>
                  <p:cNvCxnSpPr/>
                  <p:nvPr/>
                </p:nvCxnSpPr>
                <p:spPr>
                  <a:xfrm>
                    <a:off x="6449850" y="2954615"/>
                    <a:ext cx="0" cy="936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線接點 111"/>
                  <p:cNvCxnSpPr/>
                  <p:nvPr/>
                </p:nvCxnSpPr>
                <p:spPr>
                  <a:xfrm>
                    <a:off x="5873807" y="2964733"/>
                    <a:ext cx="0" cy="936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3" name="矩形 112"/>
                  <p:cNvSpPr/>
                  <p:nvPr/>
                </p:nvSpPr>
                <p:spPr>
                  <a:xfrm>
                    <a:off x="3639059" y="2144723"/>
                    <a:ext cx="1465225" cy="1015663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TW" sz="2000" dirty="0"/>
                      <a:t>Generated</a:t>
                    </a:r>
                    <a:r>
                      <a:rPr lang="zh-TW" altLang="en-US" sz="2000" dirty="0"/>
                      <a:t> </a:t>
                    </a:r>
                    <a:r>
                      <a:rPr lang="en-US" altLang="zh-TW" sz="2000" dirty="0"/>
                      <a:t>speech </a:t>
                    </a:r>
                  </a:p>
                  <a:p>
                    <a:pPr algn="ctr"/>
                    <a:r>
                      <a:rPr lang="en-US" altLang="zh-TW" sz="2000" dirty="0"/>
                      <a:t>parameters</a:t>
                    </a:r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>
                  <a:xfrm>
                    <a:off x="7755004" y="3786961"/>
                    <a:ext cx="62549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dirty="0"/>
                      <a:t>Gen.</a:t>
                    </a:r>
                    <a:endParaRPr lang="zh-TW" altLang="en-US" dirty="0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7650190" y="4345230"/>
                    <a:ext cx="83356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dirty="0"/>
                      <a:t>Nature</a:t>
                    </a:r>
                    <a:endParaRPr lang="zh-TW" altLang="en-US" dirty="0"/>
                  </a:p>
                </p:txBody>
              </p:sp>
              <p:cxnSp>
                <p:nvCxnSpPr>
                  <p:cNvPr id="116" name="直線單箭頭接點 115"/>
                  <p:cNvCxnSpPr/>
                  <p:nvPr/>
                </p:nvCxnSpPr>
                <p:spPr>
                  <a:xfrm>
                    <a:off x="6886495" y="4242327"/>
                    <a:ext cx="763695" cy="914"/>
                  </a:xfrm>
                  <a:prstGeom prst="straightConnector1">
                    <a:avLst/>
                  </a:prstGeom>
                  <a:ln w="38100">
                    <a:solidFill>
                      <a:srgbClr val="C0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線單箭頭接點 116"/>
                  <p:cNvCxnSpPr>
                    <a:stCxn id="125" idx="3"/>
                    <a:endCxn id="106" idx="1"/>
                  </p:cNvCxnSpPr>
                  <p:nvPr/>
                </p:nvCxnSpPr>
                <p:spPr>
                  <a:xfrm flipV="1">
                    <a:off x="1256132" y="2636334"/>
                    <a:ext cx="474889" cy="402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線單箭頭接點 117"/>
                  <p:cNvCxnSpPr/>
                  <p:nvPr/>
                </p:nvCxnSpPr>
                <p:spPr>
                  <a:xfrm flipV="1">
                    <a:off x="3164170" y="2640801"/>
                    <a:ext cx="474889" cy="402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9" name="矩形 118"/>
                  <p:cNvSpPr/>
                  <p:nvPr/>
                </p:nvSpPr>
                <p:spPr>
                  <a:xfrm>
                    <a:off x="90312" y="2436279"/>
                    <a:ext cx="1173586" cy="40011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TW" sz="2000" dirty="0"/>
                      <a:t>Noise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0" name="矩形 119"/>
                      <p:cNvSpPr/>
                      <p:nvPr/>
                    </p:nvSpPr>
                    <p:spPr>
                      <a:xfrm>
                        <a:off x="521801" y="2063448"/>
                        <a:ext cx="391454" cy="43088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TW" sz="22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oMath>
                          </m:oMathPara>
                        </a14:m>
                        <a:endParaRPr lang="zh-TW" altLang="en-US" sz="2200" dirty="0"/>
                      </a:p>
                    </p:txBody>
                  </p:sp>
                </mc:Choice>
                <mc:Fallback xmlns="">
                  <p:sp>
                    <p:nvSpPr>
                      <p:cNvPr id="81" name="矩形 8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1801" y="2063448"/>
                        <a:ext cx="391454" cy="430887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21" name="直線接點 120"/>
                  <p:cNvCxnSpPr/>
                  <p:nvPr/>
                </p:nvCxnSpPr>
                <p:spPr>
                  <a:xfrm>
                    <a:off x="2973956" y="5201333"/>
                    <a:ext cx="319809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直線單箭頭接點 121"/>
                  <p:cNvCxnSpPr>
                    <a:stCxn id="125" idx="2"/>
                    <a:endCxn id="106" idx="2"/>
                  </p:cNvCxnSpPr>
                  <p:nvPr/>
                </p:nvCxnSpPr>
                <p:spPr>
                  <a:xfrm flipH="1" flipV="1">
                    <a:off x="2451021" y="3036032"/>
                    <a:ext cx="12856" cy="2519244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直線單箭頭接點 122"/>
                  <p:cNvCxnSpPr/>
                  <p:nvPr/>
                </p:nvCxnSpPr>
                <p:spPr>
                  <a:xfrm flipH="1" flipV="1">
                    <a:off x="6144618" y="4648814"/>
                    <a:ext cx="3214" cy="552519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4" name="矩形 123"/>
                      <p:cNvSpPr/>
                      <p:nvPr/>
                    </p:nvSpPr>
                    <p:spPr>
                      <a:xfrm>
                        <a:off x="2010971" y="4331955"/>
                        <a:ext cx="417101" cy="43088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TW" sz="22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m:oMathPara>
                        </a14:m>
                        <a:endParaRPr lang="zh-TW" altLang="en-US" sz="2200" dirty="0"/>
                      </a:p>
                    </p:txBody>
                  </p:sp>
                </mc:Choice>
                <mc:Fallback xmlns="">
                  <p:sp>
                    <p:nvSpPr>
                      <p:cNvPr id="85" name="矩形 8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10971" y="4331955"/>
                        <a:ext cx="417101" cy="430887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845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25" name="矩形 124"/>
                  <p:cNvSpPr/>
                  <p:nvPr/>
                </p:nvSpPr>
                <p:spPr>
                  <a:xfrm>
                    <a:off x="1877084" y="4847390"/>
                    <a:ext cx="1173586" cy="70788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TW" sz="2000" dirty="0"/>
                      <a:t>Linguistic </a:t>
                    </a:r>
                  </a:p>
                  <a:p>
                    <a:pPr algn="ctr"/>
                    <a:r>
                      <a:rPr lang="en-US" altLang="zh-TW" sz="2000" dirty="0"/>
                      <a:t>features</a:t>
                    </a:r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>
                  <a:xfrm>
                    <a:off x="5846799" y="2256701"/>
                    <a:ext cx="60785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b="1" dirty="0">
                        <a:solidFill>
                          <a:srgbClr val="0070C0"/>
                        </a:solidFill>
                      </a:rPr>
                      <a:t>MSE</a:t>
                    </a:r>
                    <a:endParaRPr lang="zh-TW" altLang="en-US" b="1" dirty="0">
                      <a:solidFill>
                        <a:srgbClr val="0070C0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7" name="矩形 126">
                        <a:extLst>
                          <a:ext uri="{FF2B5EF4-FFF2-40B4-BE49-F238E27FC236}">
                            <a16:creationId xmlns:a16="http://schemas.microsoft.com/office/drawing/2014/main" id="{6DA0DD7C-03D9-4027-92BF-F54C69D019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38200" y="3816080"/>
                        <a:ext cx="1440000" cy="792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𝑪𝑬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altLang="zh-TW" sz="22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9" name="矩形 88">
                        <a:extLst>
                          <a:ext uri="{FF2B5EF4-FFF2-40B4-BE49-F238E27FC236}">
                            <a16:creationId xmlns:a16="http://schemas.microsoft.com/office/drawing/2014/main" id="{6DA0DD7C-03D9-4027-92BF-F54C69D0197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438200" y="3816080"/>
                        <a:ext cx="1440000" cy="792000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8" name="矩形 127"/>
                      <p:cNvSpPr/>
                      <p:nvPr/>
                    </p:nvSpPr>
                    <p:spPr>
                      <a:xfrm>
                        <a:off x="3102677" y="5517257"/>
                        <a:ext cx="6423644" cy="1134285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altLang="zh-TW" sz="2000" dirty="0"/>
                          <a:t> </a:t>
                        </a:r>
                        <a14:m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𝐺𝐴𝑁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= </m:t>
                            </m:r>
                            <m:func>
                              <m:func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~</m:t>
                                    </m:r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𝑑𝑎𝑡𝑎</m:t>
                                        </m:r>
                                      </m:sub>
                                    </m:s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𝐶𝐸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𝑙𝑎𝑏𝑒𝑙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oMath>
                        </a14:m>
                        <a:endParaRPr lang="en-US" altLang="zh-TW" sz="2000" dirty="0"/>
                      </a:p>
                      <a:p>
                        <a:r>
                          <a:rPr lang="en-US" altLang="zh-TW" sz="2000" dirty="0"/>
                          <a:t>                             + </a:t>
                        </a:r>
                        <a14:m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~</m:t>
                                    </m:r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⁡(1−</m:t>
                                    </m:r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𝐶𝐸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000" b="1" i="1">
                                                <a:latin typeface="Cambria Math" panose="02040503050406030204" pitchFamily="18" charset="0"/>
                                              </a:rPr>
                                              <m:t>𝒛</m:t>
                                            </m:r>
                                            <m:r>
                                              <a:rPr lang="en-US" altLang="zh-TW" sz="2000" b="1" i="1"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  <m:r>
                                              <a:rPr lang="en-US" altLang="zh-TW" sz="2000" b="1" i="1"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𝑙𝑎𝑏𝑒𝑙</m:t>
                                    </m:r>
                                  </m:e>
                                </m:d>
                              </m:e>
                            </m:func>
                          </m:oMath>
                        </a14:m>
                        <a:endParaRPr lang="en-US" altLang="zh-TW" sz="2000" b="1" dirty="0"/>
                      </a:p>
                      <a:p>
                        <a:r>
                          <a:rPr lang="en-US" altLang="zh-TW" sz="2000" dirty="0"/>
                          <a:t> </a:t>
                        </a:r>
                        <a14:m>
                          <m:oMath xmlns:m="http://schemas.openxmlformats.org/officeDocument/2006/math">
                            <m:func>
                              <m:func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</m:e>
                            </m:func>
                          </m:oMath>
                        </a14:m>
                        <a:r>
                          <a:rPr lang="en-US" altLang="zh-TW" sz="2000" dirty="0"/>
                          <a:t> </a:t>
                        </a:r>
                        <a14:m>
                          <m:oMath xmlns:m="http://schemas.openxmlformats.org/officeDocument/2006/math"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= 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sup>
                                <m:r>
                                  <a:rPr lang="en-US" altLang="zh-TW" sz="20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oMath>
                        </a14:m>
                        <a:endParaRPr lang="zh-TW" alt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90" name="矩形 8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02677" y="5517257"/>
                        <a:ext cx="6423644" cy="1134285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b="-215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29" name="矩形 128"/>
                  <p:cNvSpPr/>
                  <p:nvPr/>
                </p:nvSpPr>
                <p:spPr>
                  <a:xfrm>
                    <a:off x="7659992" y="4198877"/>
                    <a:ext cx="879051" cy="121271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99" name="矩形 98"/>
              <p:cNvSpPr/>
              <p:nvPr/>
            </p:nvSpPr>
            <p:spPr>
              <a:xfrm>
                <a:off x="6650170" y="949917"/>
                <a:ext cx="879051" cy="121271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右大括弧 99"/>
              <p:cNvSpPr/>
              <p:nvPr/>
            </p:nvSpPr>
            <p:spPr>
              <a:xfrm>
                <a:off x="7567681" y="256395"/>
                <a:ext cx="252474" cy="828764"/>
              </a:xfrm>
              <a:prstGeom prst="rightBrace">
                <a:avLst>
                  <a:gd name="adj1" fmla="val 8333"/>
                  <a:gd name="adj2" fmla="val 50071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01" name="文字方塊 100"/>
              <p:cNvSpPr txBox="1"/>
              <p:nvPr/>
            </p:nvSpPr>
            <p:spPr>
              <a:xfrm>
                <a:off x="7654474" y="285406"/>
                <a:ext cx="420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1" dirty="0">
                    <a:solidFill>
                      <a:srgbClr val="C00000"/>
                    </a:solidFill>
                  </a:rPr>
                  <a:t>CE</a:t>
                </a:r>
                <a:endParaRPr lang="zh-TW" altLang="en-US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7" name="文字方塊 96"/>
            <p:cNvSpPr txBox="1"/>
            <p:nvPr/>
          </p:nvSpPr>
          <p:spPr>
            <a:xfrm>
              <a:off x="7596257" y="4912627"/>
              <a:ext cx="1106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True label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384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544568" y="1232988"/>
            <a:ext cx="8599432" cy="554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Objective and subjective evaluations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202060" y="2100376"/>
            <a:ext cx="5547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11: Objective evaluation results.</a:t>
            </a:r>
            <a:endParaRPr lang="zh-TW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4933623" y="2100376"/>
            <a:ext cx="3767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13: The preference score (%).</a:t>
            </a:r>
            <a:endParaRPr lang="zh-TW" altLang="en-US" sz="2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" y="2436134"/>
            <a:ext cx="4444457" cy="140953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93" y="2500486"/>
            <a:ext cx="4401207" cy="2029208"/>
          </a:xfrm>
          <a:prstGeom prst="rect">
            <a:avLst/>
          </a:prstGeom>
        </p:spPr>
      </p:pic>
      <p:sp>
        <p:nvSpPr>
          <p:cNvPr id="13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/>
          <a:lstStyle/>
          <a:p>
            <a:r>
              <a:rPr lang="en-US" altLang="zh-TW" dirty="0"/>
              <a:t>Speech Synthesis (SS-GAN-MTL)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94895" y="5098574"/>
            <a:ext cx="7981546" cy="110799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1. From objective evaluations, no remarkable difference is observed. </a:t>
            </a:r>
          </a:p>
          <a:p>
            <a:endParaRPr lang="en-US" altLang="zh-TW" sz="2200" dirty="0"/>
          </a:p>
          <a:p>
            <a:endParaRPr lang="en-US" altLang="zh-TW" sz="2200" dirty="0"/>
          </a:p>
        </p:txBody>
      </p:sp>
      <p:sp>
        <p:nvSpPr>
          <p:cNvPr id="3" name="矩形 2"/>
          <p:cNvSpPr/>
          <p:nvPr/>
        </p:nvSpPr>
        <p:spPr>
          <a:xfrm>
            <a:off x="594895" y="5437129"/>
            <a:ext cx="9182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2. From subjective evaluations, GAN outperforms BLSTM and ASV, </a:t>
            </a:r>
            <a:br>
              <a:rPr lang="en-US" altLang="zh-TW" sz="2200" dirty="0"/>
            </a:br>
            <a:r>
              <a:rPr lang="en-US" altLang="zh-TW" sz="2200" dirty="0"/>
              <a:t>    while GAN-PC underperforms GAN. </a:t>
            </a:r>
          </a:p>
        </p:txBody>
      </p:sp>
      <p:sp>
        <p:nvSpPr>
          <p:cNvPr id="11" name="矩形 10"/>
          <p:cNvSpPr/>
          <p:nvPr/>
        </p:nvSpPr>
        <p:spPr>
          <a:xfrm>
            <a:off x="4666593" y="2500486"/>
            <a:ext cx="4401207" cy="105233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666593" y="3531280"/>
            <a:ext cx="4401207" cy="467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40575" y="2543196"/>
            <a:ext cx="4266243" cy="121019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89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1" grpId="0" animBg="1"/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E985631F-2476-4002-8660-49D89D13C625}"/>
              </a:ext>
            </a:extLst>
          </p:cNvPr>
          <p:cNvSpPr txBox="1">
            <a:spLocks/>
          </p:cNvSpPr>
          <p:nvPr/>
        </p:nvSpPr>
        <p:spPr>
          <a:xfrm>
            <a:off x="43036" y="139045"/>
            <a:ext cx="8940227" cy="671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dirty="0"/>
              <a:t>Convert (transform) speech from source to target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400" dirty="0"/>
          </a:p>
          <a:p>
            <a:pPr marL="457200" lvl="1" indent="0">
              <a:buNone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15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 Conventional VC approaches include Gaussian mixture model (GMM) </a:t>
            </a:r>
            <a:r>
              <a:rPr lang="en-US" altLang="zh-TW" sz="2000" dirty="0">
                <a:solidFill>
                  <a:srgbClr val="0000FF"/>
                </a:solidFill>
              </a:rPr>
              <a:t>[Toda </a:t>
            </a:r>
            <a:br>
              <a:rPr lang="en-US" altLang="zh-TW" sz="2000" dirty="0">
                <a:solidFill>
                  <a:srgbClr val="0000FF"/>
                </a:solidFill>
              </a:rPr>
            </a:br>
            <a:r>
              <a:rPr lang="en-US" altLang="zh-TW" sz="2000" dirty="0">
                <a:solidFill>
                  <a:srgbClr val="0000FF"/>
                </a:solidFill>
              </a:rPr>
              <a:t> et al., TASLP 2007]</a:t>
            </a:r>
            <a:r>
              <a:rPr lang="en-US" altLang="zh-TW" sz="2000" dirty="0"/>
              <a:t>, non-negative matrix factorization (NMF) </a:t>
            </a:r>
            <a:r>
              <a:rPr lang="en-US" altLang="zh-TW" sz="2000" dirty="0">
                <a:solidFill>
                  <a:srgbClr val="0000FF"/>
                </a:solidFill>
              </a:rPr>
              <a:t>[Wu et al., TASLP </a:t>
            </a:r>
            <a:br>
              <a:rPr lang="en-US" altLang="zh-TW" sz="2000" dirty="0">
                <a:solidFill>
                  <a:srgbClr val="0000FF"/>
                </a:solidFill>
              </a:rPr>
            </a:br>
            <a:r>
              <a:rPr lang="en-US" altLang="zh-TW" sz="2000" dirty="0">
                <a:solidFill>
                  <a:srgbClr val="0000FF"/>
                </a:solidFill>
              </a:rPr>
              <a:t> 2014; Fu et al., TBME 2017]</a:t>
            </a:r>
            <a:r>
              <a:rPr lang="en-US" altLang="zh-TW" sz="2000" dirty="0"/>
              <a:t>, locally linear embedding (LLE</a:t>
            </a:r>
            <a:r>
              <a:rPr lang="en-US" altLang="zh-TW" sz="2000" dirty="0">
                <a:solidFill>
                  <a:srgbClr val="0000FF"/>
                </a:solidFill>
              </a:rPr>
              <a:t>) [Wu et al., </a:t>
            </a:r>
            <a:br>
              <a:rPr lang="en-US" altLang="zh-TW" sz="2000" dirty="0">
                <a:solidFill>
                  <a:srgbClr val="0000FF"/>
                </a:solidFill>
              </a:rPr>
            </a:br>
            <a:r>
              <a:rPr lang="en-US" altLang="zh-TW" sz="2000" dirty="0">
                <a:solidFill>
                  <a:srgbClr val="0000FF"/>
                </a:solidFill>
              </a:rPr>
              <a:t> </a:t>
            </a:r>
            <a:r>
              <a:rPr lang="en-US" altLang="zh-TW" sz="2000" dirty="0" err="1">
                <a:solidFill>
                  <a:srgbClr val="0000FF"/>
                </a:solidFill>
              </a:rPr>
              <a:t>Interspeech</a:t>
            </a:r>
            <a:r>
              <a:rPr lang="en-US" altLang="zh-TW" sz="2000" dirty="0">
                <a:solidFill>
                  <a:srgbClr val="0000FF"/>
                </a:solidFill>
              </a:rPr>
              <a:t> 2016]</a:t>
            </a:r>
            <a:r>
              <a:rPr lang="en-US" altLang="zh-TW" sz="2000" dirty="0"/>
              <a:t>, restricted Boltzmann machine (RBM) </a:t>
            </a:r>
            <a:r>
              <a:rPr lang="en-US" altLang="zh-TW" sz="2000" dirty="0">
                <a:solidFill>
                  <a:srgbClr val="0000FF"/>
                </a:solidFill>
              </a:rPr>
              <a:t>[Chen et al., TASLP </a:t>
            </a:r>
            <a:br>
              <a:rPr lang="en-US" altLang="zh-TW" sz="2000" dirty="0">
                <a:solidFill>
                  <a:srgbClr val="0000FF"/>
                </a:solidFill>
              </a:rPr>
            </a:br>
            <a:r>
              <a:rPr lang="en-US" altLang="zh-TW" sz="2000" dirty="0">
                <a:solidFill>
                  <a:srgbClr val="0000FF"/>
                </a:solidFill>
              </a:rPr>
              <a:t> 2014]</a:t>
            </a:r>
            <a:r>
              <a:rPr lang="en-US" altLang="zh-TW" sz="2000" dirty="0"/>
              <a:t>, feed forward NN </a:t>
            </a:r>
            <a:r>
              <a:rPr lang="en-US" altLang="zh-TW" sz="2000" dirty="0">
                <a:solidFill>
                  <a:srgbClr val="0000FF"/>
                </a:solidFill>
              </a:rPr>
              <a:t>[Desai et al., TASLP 2010]</a:t>
            </a:r>
            <a:r>
              <a:rPr lang="en-US" altLang="zh-TW" sz="2000" dirty="0"/>
              <a:t>, recurrent NN (RNN) </a:t>
            </a:r>
            <a:br>
              <a:rPr lang="en-US" altLang="zh-TW" sz="2000" dirty="0"/>
            </a:b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[</a:t>
            </a:r>
            <a:r>
              <a:rPr lang="en-US" altLang="zh-TW" sz="2000" dirty="0" err="1">
                <a:solidFill>
                  <a:srgbClr val="0000FF"/>
                </a:solidFill>
              </a:rPr>
              <a:t>Nakashika</a:t>
            </a:r>
            <a:r>
              <a:rPr lang="en-US" altLang="zh-TW" sz="2000" dirty="0">
                <a:solidFill>
                  <a:srgbClr val="0000FF"/>
                </a:solidFill>
              </a:rPr>
              <a:t> et al., </a:t>
            </a:r>
            <a:r>
              <a:rPr lang="en-US" altLang="zh-TW" sz="2000" dirty="0" err="1">
                <a:solidFill>
                  <a:srgbClr val="0000FF"/>
                </a:solidFill>
              </a:rPr>
              <a:t>Interspeech</a:t>
            </a:r>
            <a:r>
              <a:rPr lang="en-US" altLang="zh-TW" sz="2000" dirty="0">
                <a:solidFill>
                  <a:srgbClr val="0000FF"/>
                </a:solidFill>
              </a:rPr>
              <a:t> 2014]</a:t>
            </a:r>
            <a:r>
              <a:rPr lang="en-US" altLang="zh-TW" sz="2000" dirty="0"/>
              <a:t>.</a:t>
            </a:r>
          </a:p>
          <a:p>
            <a:endParaRPr lang="zh-TW" altLang="en-US" sz="2400" dirty="0"/>
          </a:p>
        </p:txBody>
      </p:sp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/>
          <a:lstStyle/>
          <a:p>
            <a:r>
              <a:rPr lang="en-US" altLang="zh-TW" dirty="0"/>
              <a:t>Voice Conversion 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091852" y="1547945"/>
            <a:ext cx="7022752" cy="2916130"/>
            <a:chOff x="1097353" y="1771384"/>
            <a:chExt cx="7022752" cy="2916130"/>
          </a:xfrm>
        </p:grpSpPr>
        <p:sp>
          <p:nvSpPr>
            <p:cNvPr id="16" name="箭號: 向右 14">
              <a:extLst>
                <a:ext uri="{FF2B5EF4-FFF2-40B4-BE49-F238E27FC236}">
                  <a16:creationId xmlns:a16="http://schemas.microsoft.com/office/drawing/2014/main" id="{74ACB8BE-0A5D-4C56-B556-207C34901E5C}"/>
                </a:ext>
              </a:extLst>
            </p:cNvPr>
            <p:cNvSpPr/>
            <p:nvPr/>
          </p:nvSpPr>
          <p:spPr>
            <a:xfrm>
              <a:off x="2572991" y="4121288"/>
              <a:ext cx="528606" cy="3636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sp>
          <p:nvSpPr>
            <p:cNvPr id="17" name="箭號: 向右 15">
              <a:extLst>
                <a:ext uri="{FF2B5EF4-FFF2-40B4-BE49-F238E27FC236}">
                  <a16:creationId xmlns:a16="http://schemas.microsoft.com/office/drawing/2014/main" id="{7E10B9E3-902D-4CD8-9977-AA4697900348}"/>
                </a:ext>
              </a:extLst>
            </p:cNvPr>
            <p:cNvSpPr/>
            <p:nvPr/>
          </p:nvSpPr>
          <p:spPr>
            <a:xfrm>
              <a:off x="4516197" y="4153997"/>
              <a:ext cx="528606" cy="3636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0001361-E9BB-4D53-9A0E-54F47C85241B}"/>
                </a:ext>
              </a:extLst>
            </p:cNvPr>
            <p:cNvSpPr/>
            <p:nvPr/>
          </p:nvSpPr>
          <p:spPr>
            <a:xfrm>
              <a:off x="3094417" y="3884059"/>
              <a:ext cx="1440000" cy="7993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200" b="1" i="1" dirty="0">
                  <a:solidFill>
                    <a:schemeClr val="tx2"/>
                  </a:solidFill>
                </a:rPr>
                <a:t>G</a:t>
              </a:r>
              <a:endParaRPr lang="zh-TW" altLang="en-US" sz="2200" b="1" i="1" dirty="0">
                <a:solidFill>
                  <a:schemeClr val="tx2"/>
                </a:solidFill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3A6A1EE-1E7B-474E-A24A-CED9A74603DF}"/>
                </a:ext>
              </a:extLst>
            </p:cNvPr>
            <p:cNvSpPr/>
            <p:nvPr/>
          </p:nvSpPr>
          <p:spPr>
            <a:xfrm>
              <a:off x="5044827" y="3937927"/>
              <a:ext cx="1475853" cy="74958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200" dirty="0"/>
                <a:t>Output</a:t>
              </a:r>
              <a:endParaRPr lang="zh-TW" altLang="en-US" sz="2200" dirty="0"/>
            </a:p>
          </p:txBody>
        </p:sp>
        <p:sp>
          <p:nvSpPr>
            <p:cNvPr id="32" name="箭號: 上-下雙向 16">
              <a:extLst>
                <a:ext uri="{FF2B5EF4-FFF2-40B4-BE49-F238E27FC236}">
                  <a16:creationId xmlns:a16="http://schemas.microsoft.com/office/drawing/2014/main" id="{62017C2C-EBA7-463F-8F5A-EB057979DFDC}"/>
                </a:ext>
              </a:extLst>
            </p:cNvPr>
            <p:cNvSpPr/>
            <p:nvPr/>
          </p:nvSpPr>
          <p:spPr>
            <a:xfrm>
              <a:off x="5636616" y="3367430"/>
              <a:ext cx="365864" cy="586138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200"/>
            </a:p>
          </p:txBody>
        </p:sp>
        <p:sp>
          <p:nvSpPr>
            <p:cNvPr id="33" name="矩形 32"/>
            <p:cNvSpPr/>
            <p:nvPr/>
          </p:nvSpPr>
          <p:spPr>
            <a:xfrm>
              <a:off x="6015939" y="3386331"/>
              <a:ext cx="21041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/>
                <a:t>Objective function</a:t>
              </a:r>
              <a:endParaRPr lang="zh-TW" altLang="en-US" sz="2000" dirty="0"/>
            </a:p>
          </p:txBody>
        </p:sp>
        <p:pic>
          <p:nvPicPr>
            <p:cNvPr id="25" name="圖片 24"/>
            <p:cNvPicPr preferRelativeResize="0">
              <a:picLocks/>
            </p:cNvPicPr>
            <p:nvPr/>
          </p:nvPicPr>
          <p:blipFill rotWithShape="1">
            <a:blip r:embed="rId3"/>
            <a:srcRect l="12992" t="7892" r="9469" b="10966"/>
            <a:stretch/>
          </p:blipFill>
          <p:spPr>
            <a:xfrm>
              <a:off x="1231671" y="3943826"/>
              <a:ext cx="1260000" cy="72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pic>
          <p:nvPicPr>
            <p:cNvPr id="26" name="圖片 25"/>
            <p:cNvPicPr preferRelativeResize="0">
              <a:picLocks/>
            </p:cNvPicPr>
            <p:nvPr/>
          </p:nvPicPr>
          <p:blipFill rotWithShape="1">
            <a:blip r:embed="rId4"/>
            <a:srcRect l="12987" t="7580" r="9583" b="11314"/>
            <a:stretch/>
          </p:blipFill>
          <p:spPr>
            <a:xfrm>
              <a:off x="5189548" y="2594925"/>
              <a:ext cx="1260000" cy="72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grpSp>
          <p:nvGrpSpPr>
            <p:cNvPr id="27" name="群組 26"/>
            <p:cNvGrpSpPr/>
            <p:nvPr/>
          </p:nvGrpSpPr>
          <p:grpSpPr>
            <a:xfrm>
              <a:off x="5044803" y="1771384"/>
              <a:ext cx="1812200" cy="837323"/>
              <a:chOff x="130123" y="2581034"/>
              <a:chExt cx="1812200" cy="837323"/>
            </a:xfrm>
          </p:grpSpPr>
          <p:pic>
            <p:nvPicPr>
              <p:cNvPr id="28" name="圖片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123" y="2581034"/>
                <a:ext cx="715349" cy="738068"/>
              </a:xfrm>
              <a:prstGeom prst="rect">
                <a:avLst/>
              </a:prstGeom>
            </p:spPr>
          </p:pic>
          <p:sp>
            <p:nvSpPr>
              <p:cNvPr id="29" name="文字方塊 28"/>
              <p:cNvSpPr txBox="1"/>
              <p:nvPr/>
            </p:nvSpPr>
            <p:spPr>
              <a:xfrm>
                <a:off x="521043" y="2648916"/>
                <a:ext cx="14212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200" dirty="0"/>
                  <a:t>Target speaker</a:t>
                </a:r>
                <a:endParaRPr lang="zh-TW" altLang="en-US" sz="2200" dirty="0"/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1097353" y="3065949"/>
              <a:ext cx="1881932" cy="818110"/>
              <a:chOff x="6077542" y="1299631"/>
              <a:chExt cx="1881932" cy="818110"/>
            </a:xfrm>
          </p:grpSpPr>
          <p:pic>
            <p:nvPicPr>
              <p:cNvPr id="34" name="圖片 3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7542" y="1299631"/>
                <a:ext cx="715349" cy="738068"/>
              </a:xfrm>
              <a:prstGeom prst="rect">
                <a:avLst/>
              </a:prstGeom>
            </p:spPr>
          </p:pic>
          <p:sp>
            <p:nvSpPr>
              <p:cNvPr id="35" name="文字方塊 34"/>
              <p:cNvSpPr txBox="1"/>
              <p:nvPr/>
            </p:nvSpPr>
            <p:spPr>
              <a:xfrm>
                <a:off x="6568204" y="1348300"/>
                <a:ext cx="139127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200" dirty="0"/>
                  <a:t>Source speaker</a:t>
                </a:r>
                <a:endParaRPr lang="zh-TW" altLang="en-US" sz="2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58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內容版面配置區 2">
            <a:extLst>
              <a:ext uri="{FF2B5EF4-FFF2-40B4-BE49-F238E27FC236}">
                <a16:creationId xmlns:a16="http://schemas.microsoft.com/office/drawing/2014/main" id="{E985631F-2476-4002-8660-49D89D13C625}"/>
              </a:ext>
            </a:extLst>
          </p:cNvPr>
          <p:cNvSpPr txBox="1">
            <a:spLocks/>
          </p:cNvSpPr>
          <p:nvPr/>
        </p:nvSpPr>
        <p:spPr>
          <a:xfrm>
            <a:off x="136772" y="165090"/>
            <a:ext cx="9039627" cy="671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dirty="0"/>
              <a:t>VAW-GAN </a:t>
            </a:r>
            <a:r>
              <a:rPr lang="en-US" altLang="zh-TW" sz="2000" dirty="0">
                <a:solidFill>
                  <a:srgbClr val="0000FF"/>
                </a:solidFill>
              </a:rPr>
              <a:t>[Hsu et al., </a:t>
            </a:r>
            <a:r>
              <a:rPr lang="en-US" altLang="zh-TW" sz="2000" dirty="0" err="1">
                <a:solidFill>
                  <a:srgbClr val="0000FF"/>
                </a:solidFill>
              </a:rPr>
              <a:t>Interspeech</a:t>
            </a:r>
            <a:r>
              <a:rPr lang="en-US" altLang="zh-TW" sz="2000" dirty="0">
                <a:solidFill>
                  <a:srgbClr val="0000FF"/>
                </a:solidFill>
              </a:rPr>
              <a:t> 2017]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400" dirty="0"/>
          </a:p>
          <a:p>
            <a:pPr marL="457200" lvl="1" indent="0">
              <a:buNone/>
            </a:pPr>
            <a:endParaRPr lang="en-US" altLang="zh-TW" sz="2000" dirty="0"/>
          </a:p>
          <a:p>
            <a:pPr marL="457200" lvl="1" indent="0">
              <a:buNone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Conventional MMSE approaches often encounter the “over-smoothing” issue.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 GAN is used a new objective function to estimate </a:t>
            </a:r>
            <a:r>
              <a:rPr lang="en-US" altLang="zh-TW" sz="2000" b="1" i="1" dirty="0">
                <a:solidFill>
                  <a:schemeClr val="tx2"/>
                </a:solidFill>
              </a:rPr>
              <a:t>G</a:t>
            </a:r>
            <a:r>
              <a:rPr lang="en-US" altLang="zh-TW" sz="20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 The goal is to increase the naturalness, clarity, similarity of converted speech. </a:t>
            </a:r>
            <a:endParaRPr lang="zh-TW" altLang="en-US" sz="2000" dirty="0"/>
          </a:p>
          <a:p>
            <a:endParaRPr lang="zh-TW" altLang="en-US" sz="2400" dirty="0"/>
          </a:p>
        </p:txBody>
      </p:sp>
      <p:sp>
        <p:nvSpPr>
          <p:cNvPr id="30" name="箭號: 向右 14">
            <a:extLst>
              <a:ext uri="{FF2B5EF4-FFF2-40B4-BE49-F238E27FC236}">
                <a16:creationId xmlns:a16="http://schemas.microsoft.com/office/drawing/2014/main" id="{74ACB8BE-0A5D-4C56-B556-207C34901E5C}"/>
              </a:ext>
            </a:extLst>
          </p:cNvPr>
          <p:cNvSpPr/>
          <p:nvPr/>
        </p:nvSpPr>
        <p:spPr>
          <a:xfrm rot="5400000">
            <a:off x="6451746" y="2891298"/>
            <a:ext cx="546823" cy="3636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/>
          <a:lstStyle/>
          <a:p>
            <a:r>
              <a:rPr lang="en-US" altLang="zh-TW" dirty="0"/>
              <a:t>Voice Conversion </a:t>
            </a: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E985631F-2476-4002-8660-49D89D13C625}"/>
              </a:ext>
            </a:extLst>
          </p:cNvPr>
          <p:cNvSpPr txBox="1">
            <a:spLocks/>
          </p:cNvSpPr>
          <p:nvPr/>
        </p:nvSpPr>
        <p:spPr>
          <a:xfrm>
            <a:off x="2185850" y="1811125"/>
            <a:ext cx="8940227" cy="4152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300" dirty="0"/>
          </a:p>
          <a:p>
            <a:endParaRPr lang="en-US" altLang="zh-TW" sz="300" dirty="0"/>
          </a:p>
          <a:p>
            <a:pPr marL="0" indent="0">
              <a:buNone/>
            </a:pPr>
            <a:endParaRPr lang="en-US" altLang="zh-TW" sz="300" dirty="0"/>
          </a:p>
          <a:p>
            <a:pPr marL="214313" indent="-214313"/>
            <a:endParaRPr lang="en-US" altLang="zh-TW" sz="2000" b="1" i="1" dirty="0">
              <a:solidFill>
                <a:schemeClr val="tx2"/>
              </a:solidFill>
            </a:endParaRPr>
          </a:p>
          <a:p>
            <a:pPr marL="214313" indent="-214313"/>
            <a:endParaRPr lang="en-US" altLang="zh-TW" sz="20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zh-TW" altLang="en-US" sz="2000" b="1" i="1" dirty="0">
              <a:solidFill>
                <a:schemeClr val="tx2"/>
              </a:solidFill>
            </a:endParaRPr>
          </a:p>
          <a:p>
            <a:endParaRPr lang="zh-TW" altLang="en-US" sz="2400" dirty="0"/>
          </a:p>
        </p:txBody>
      </p:sp>
      <p:sp>
        <p:nvSpPr>
          <p:cNvPr id="16" name="箭號: 向右 14">
            <a:extLst>
              <a:ext uri="{FF2B5EF4-FFF2-40B4-BE49-F238E27FC236}">
                <a16:creationId xmlns:a16="http://schemas.microsoft.com/office/drawing/2014/main" id="{74ACB8BE-0A5D-4C56-B556-207C34901E5C}"/>
              </a:ext>
            </a:extLst>
          </p:cNvPr>
          <p:cNvSpPr/>
          <p:nvPr/>
        </p:nvSpPr>
        <p:spPr>
          <a:xfrm>
            <a:off x="1560896" y="3550389"/>
            <a:ext cx="528606" cy="3636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7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>
            <a:off x="3504102" y="3583098"/>
            <a:ext cx="528606" cy="3636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DA0DD7C-03D9-4027-92BF-F54C69D01976}"/>
              </a:ext>
            </a:extLst>
          </p:cNvPr>
          <p:cNvSpPr/>
          <p:nvPr/>
        </p:nvSpPr>
        <p:spPr>
          <a:xfrm>
            <a:off x="6007676" y="3364028"/>
            <a:ext cx="1440000" cy="79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200" b="1" i="1" dirty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25" name="箭號: 向右 11">
            <a:extLst>
              <a:ext uri="{FF2B5EF4-FFF2-40B4-BE49-F238E27FC236}">
                <a16:creationId xmlns:a16="http://schemas.microsoft.com/office/drawing/2014/main" id="{233D1E01-B0D0-4E4A-94A2-EFCF8DC8A646}"/>
              </a:ext>
            </a:extLst>
          </p:cNvPr>
          <p:cNvSpPr/>
          <p:nvPr/>
        </p:nvSpPr>
        <p:spPr>
          <a:xfrm>
            <a:off x="7465896" y="3522855"/>
            <a:ext cx="516748" cy="392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9F1C25F-6173-4134-95DB-03FE14DCC7B3}"/>
              </a:ext>
            </a:extLst>
          </p:cNvPr>
          <p:cNvSpPr txBox="1"/>
          <p:nvPr/>
        </p:nvSpPr>
        <p:spPr>
          <a:xfrm>
            <a:off x="7816527" y="3158860"/>
            <a:ext cx="1397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Real</a:t>
            </a:r>
          </a:p>
          <a:p>
            <a:pPr algn="ctr"/>
            <a:r>
              <a:rPr lang="en-US" altLang="zh-TW" sz="2200" dirty="0"/>
              <a:t>or</a:t>
            </a:r>
          </a:p>
          <a:p>
            <a:pPr algn="ctr"/>
            <a:r>
              <a:rPr lang="en-US" altLang="zh-TW" sz="2200" dirty="0"/>
              <a:t>Fake</a:t>
            </a:r>
          </a:p>
        </p:txBody>
      </p:sp>
      <p:sp>
        <p:nvSpPr>
          <p:cNvPr id="28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>
            <a:off x="5460850" y="3578718"/>
            <a:ext cx="528606" cy="3636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0001361-E9BB-4D53-9A0E-54F47C85241B}"/>
              </a:ext>
            </a:extLst>
          </p:cNvPr>
          <p:cNvSpPr/>
          <p:nvPr/>
        </p:nvSpPr>
        <p:spPr>
          <a:xfrm>
            <a:off x="2082322" y="3313160"/>
            <a:ext cx="1440000" cy="799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i="1" dirty="0">
                <a:solidFill>
                  <a:schemeClr val="tx2"/>
                </a:solidFill>
              </a:rPr>
              <a:t>G</a:t>
            </a:r>
            <a:endParaRPr lang="zh-TW" altLang="en-US" sz="2200" b="1" i="1" dirty="0">
              <a:solidFill>
                <a:schemeClr val="tx2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945518" y="1243758"/>
            <a:ext cx="1812200" cy="837323"/>
            <a:chOff x="130123" y="2581034"/>
            <a:chExt cx="1812200" cy="837323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23" y="2581034"/>
              <a:ext cx="715349" cy="738068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521043" y="2648916"/>
              <a:ext cx="14212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200" dirty="0"/>
                <a:t>Target speaker</a:t>
              </a:r>
              <a:endParaRPr lang="zh-TW" altLang="en-US" sz="2200" dirty="0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258" y="2495050"/>
            <a:ext cx="1881932" cy="818110"/>
            <a:chOff x="6077542" y="1299631"/>
            <a:chExt cx="1881932" cy="818110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542" y="1299631"/>
              <a:ext cx="715349" cy="738068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6568204" y="1348300"/>
              <a:ext cx="13912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200" dirty="0"/>
                <a:t>Source speaker</a:t>
              </a:r>
              <a:endParaRPr lang="zh-TW" altLang="en-US" sz="2200" dirty="0"/>
            </a:p>
          </p:txBody>
        </p:sp>
      </p:grpSp>
      <p:pic>
        <p:nvPicPr>
          <p:cNvPr id="32" name="圖片 31"/>
          <p:cNvPicPr preferRelativeResize="0">
            <a:picLocks/>
          </p:cNvPicPr>
          <p:nvPr/>
        </p:nvPicPr>
        <p:blipFill rotWithShape="1">
          <a:blip r:embed="rId5"/>
          <a:srcRect l="12992" t="7892" r="9469" b="10966"/>
          <a:stretch/>
        </p:blipFill>
        <p:spPr>
          <a:xfrm>
            <a:off x="219576" y="3372927"/>
            <a:ext cx="126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33" name="圖片 32"/>
          <p:cNvPicPr preferRelativeResize="0">
            <a:picLocks/>
          </p:cNvPicPr>
          <p:nvPr/>
        </p:nvPicPr>
        <p:blipFill rotWithShape="1">
          <a:blip r:embed="rId6"/>
          <a:srcRect l="12987" t="7580" r="9583" b="11314"/>
          <a:stretch/>
        </p:blipFill>
        <p:spPr>
          <a:xfrm>
            <a:off x="6125638" y="2079715"/>
            <a:ext cx="126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34" name="圖片 33"/>
          <p:cNvPicPr preferRelativeResize="0">
            <a:picLocks/>
          </p:cNvPicPr>
          <p:nvPr/>
        </p:nvPicPr>
        <p:blipFill rotWithShape="1">
          <a:blip r:embed="rId7"/>
          <a:srcRect l="13122" t="7482" r="9664" b="11421"/>
          <a:stretch/>
        </p:blipFill>
        <p:spPr>
          <a:xfrm>
            <a:off x="4108566" y="3405738"/>
            <a:ext cx="126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93" y="3731788"/>
            <a:ext cx="656109" cy="1019402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4323802" y="2543719"/>
            <a:ext cx="829782" cy="738068"/>
            <a:chOff x="4319300" y="2624236"/>
            <a:chExt cx="829782" cy="738068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300" y="2685297"/>
              <a:ext cx="628136" cy="648085"/>
            </a:xfrm>
            <a:prstGeom prst="rect">
              <a:avLst/>
            </a:prstGeom>
          </p:spPr>
        </p:pic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733" y="2624236"/>
              <a:ext cx="715349" cy="738068"/>
            </a:xfrm>
            <a:prstGeom prst="rect">
              <a:avLst/>
            </a:prstGeom>
          </p:spPr>
        </p:pic>
      </p:grpSp>
      <p:grpSp>
        <p:nvGrpSpPr>
          <p:cNvPr id="5" name="群組 4"/>
          <p:cNvGrpSpPr/>
          <p:nvPr/>
        </p:nvGrpSpPr>
        <p:grpSpPr>
          <a:xfrm>
            <a:off x="2352760" y="6160454"/>
            <a:ext cx="4170950" cy="471447"/>
            <a:chOff x="2333141" y="6209250"/>
            <a:chExt cx="4170950" cy="471447"/>
          </a:xfrm>
        </p:grpSpPr>
        <p:sp>
          <p:nvSpPr>
            <p:cNvPr id="43" name="矩形 42"/>
            <p:cNvSpPr/>
            <p:nvPr/>
          </p:nvSpPr>
          <p:spPr>
            <a:xfrm>
              <a:off x="2407483" y="6209250"/>
              <a:ext cx="4022266" cy="47144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/>
                <p:cNvSpPr/>
                <p:nvPr/>
              </p:nvSpPr>
              <p:spPr>
                <a:xfrm>
                  <a:off x="2333141" y="6237917"/>
                  <a:ext cx="417095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𝐺𝐴𝑁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func>
                              <m:func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𝑉𝐴𝐸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41" name="矩形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3141" y="6237917"/>
                  <a:ext cx="4170950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280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" y="57849"/>
            <a:ext cx="9374039" cy="994172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TW" sz="3600" dirty="0"/>
              <a:t>Speech, Speaker, Emotion Recognition and Lip-reading (Classification Task)</a:t>
            </a:r>
            <a:endParaRPr lang="zh-TW" altLang="en-US" sz="3600" dirty="0"/>
          </a:p>
        </p:txBody>
      </p:sp>
      <p:sp>
        <p:nvSpPr>
          <p:cNvPr id="59" name="矩形 58"/>
          <p:cNvSpPr/>
          <p:nvPr/>
        </p:nvSpPr>
        <p:spPr>
          <a:xfrm>
            <a:off x="1627521" y="1936310"/>
            <a:ext cx="184731" cy="351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135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722250" y="1721103"/>
            <a:ext cx="923876" cy="82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Output</a:t>
            </a:r>
          </a:p>
          <a:p>
            <a:pPr algn="ctr"/>
            <a:r>
              <a:rPr lang="en-US" altLang="zh-TW" sz="2000" dirty="0"/>
              <a:t>label</a:t>
            </a:r>
            <a:endParaRPr lang="zh-TW" altLang="en-US" sz="2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385543" y="5519300"/>
            <a:ext cx="174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Clean data</a:t>
            </a:r>
            <a:endParaRPr lang="zh-TW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5832376" y="3808519"/>
            <a:ext cx="902647" cy="7970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i="1" dirty="0"/>
              <a:t>E</a:t>
            </a:r>
            <a:endParaRPr lang="zh-TW" altLang="en-US" sz="2000" i="1" dirty="0"/>
          </a:p>
        </p:txBody>
      </p:sp>
      <p:sp>
        <p:nvSpPr>
          <p:cNvPr id="14" name="矩形 13"/>
          <p:cNvSpPr/>
          <p:nvPr/>
        </p:nvSpPr>
        <p:spPr>
          <a:xfrm>
            <a:off x="5832376" y="2447273"/>
            <a:ext cx="934993" cy="7917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i="1" dirty="0">
                <a:solidFill>
                  <a:srgbClr val="002060"/>
                </a:solidFill>
              </a:rPr>
              <a:t>G</a:t>
            </a:r>
            <a:endParaRPr lang="zh-TW" alt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73939" y="4884455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8" name="矩形 17"/>
          <p:cNvSpPr/>
          <p:nvPr/>
        </p:nvSpPr>
        <p:spPr>
          <a:xfrm>
            <a:off x="6012849" y="4884455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9" name="矩形 18"/>
          <p:cNvSpPr/>
          <p:nvPr/>
        </p:nvSpPr>
        <p:spPr>
          <a:xfrm>
            <a:off x="6136282" y="4884455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20" name="矩形 19"/>
          <p:cNvSpPr/>
          <p:nvPr/>
        </p:nvSpPr>
        <p:spPr>
          <a:xfrm>
            <a:off x="6259714" y="4884455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21" name="矩形 20"/>
          <p:cNvSpPr/>
          <p:nvPr/>
        </p:nvSpPr>
        <p:spPr>
          <a:xfrm>
            <a:off x="6638325" y="4884455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22" name="直線接點 21"/>
          <p:cNvCxnSpPr/>
          <p:nvPr/>
        </p:nvCxnSpPr>
        <p:spPr>
          <a:xfrm>
            <a:off x="6329978" y="5059694"/>
            <a:ext cx="30834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/>
          <p:cNvGrpSpPr/>
          <p:nvPr/>
        </p:nvGrpSpPr>
        <p:grpSpPr>
          <a:xfrm>
            <a:off x="5877761" y="1716344"/>
            <a:ext cx="834650" cy="662835"/>
            <a:chOff x="6013110" y="4870578"/>
            <a:chExt cx="1402527" cy="1667072"/>
          </a:xfrm>
        </p:grpSpPr>
        <p:sp>
          <p:nvSpPr>
            <p:cNvPr id="29" name="圓角矩形 28"/>
            <p:cNvSpPr/>
            <p:nvPr/>
          </p:nvSpPr>
          <p:spPr>
            <a:xfrm>
              <a:off x="6013110" y="4870580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6215343" y="4870579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6451719" y="4870579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2" name="圓角矩形 31"/>
            <p:cNvSpPr/>
            <p:nvPr/>
          </p:nvSpPr>
          <p:spPr>
            <a:xfrm>
              <a:off x="6653952" y="4870578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7307637" y="4870578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cxnSp>
          <p:nvCxnSpPr>
            <p:cNvPr id="34" name="直線接點 33"/>
            <p:cNvCxnSpPr/>
            <p:nvPr/>
          </p:nvCxnSpPr>
          <p:spPr>
            <a:xfrm>
              <a:off x="6788240" y="5701002"/>
              <a:ext cx="460027" cy="0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ys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單箭頭接點 43"/>
          <p:cNvCxnSpPr/>
          <p:nvPr/>
        </p:nvCxnSpPr>
        <p:spPr>
          <a:xfrm flipV="1">
            <a:off x="6240200" y="4605586"/>
            <a:ext cx="0" cy="2388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V="1">
            <a:off x="6273348" y="3239052"/>
            <a:ext cx="0" cy="573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矩形 90"/>
              <p:cNvSpPr/>
              <p:nvPr/>
            </p:nvSpPr>
            <p:spPr>
              <a:xfrm>
                <a:off x="6170914" y="1262236"/>
                <a:ext cx="396262" cy="46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91" name="矩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914" y="1262236"/>
                <a:ext cx="396262" cy="468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/>
              <p:cNvSpPr/>
              <p:nvPr/>
            </p:nvSpPr>
            <p:spPr>
              <a:xfrm>
                <a:off x="4367305" y="5236975"/>
                <a:ext cx="389850" cy="46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92" name="矩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305" y="5236975"/>
                <a:ext cx="389850" cy="468967"/>
              </a:xfrm>
              <a:prstGeom prst="rect">
                <a:avLst/>
              </a:prstGeom>
              <a:blipFill>
                <a:blip r:embed="rId4"/>
                <a:stretch>
                  <a:fillRect t="-2597" r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5820023" y="3469475"/>
            <a:ext cx="921466" cy="216023"/>
          </a:xfrm>
          <a:prstGeom prst="rect">
            <a:avLst/>
          </a:prstGeom>
          <a:solidFill>
            <a:srgbClr val="99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err="1">
                <a:solidFill>
                  <a:schemeClr val="bg1"/>
                </a:solidFill>
              </a:rPr>
              <a:t>Emb</a:t>
            </a:r>
            <a:r>
              <a:rPr lang="en-US" altLang="zh-TW" sz="2000" dirty="0">
                <a:solidFill>
                  <a:schemeClr val="bg1"/>
                </a:solidFill>
              </a:rPr>
              <a:t>.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3621967" y="5498441"/>
            <a:ext cx="174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Noisy data</a:t>
            </a:r>
            <a:endParaRPr lang="zh-TW" altLang="en-US" sz="2000" dirty="0"/>
          </a:p>
        </p:txBody>
      </p:sp>
      <p:sp>
        <p:nvSpPr>
          <p:cNvPr id="72" name="矩形 71"/>
          <p:cNvSpPr/>
          <p:nvPr/>
        </p:nvSpPr>
        <p:spPr>
          <a:xfrm>
            <a:off x="4141323" y="4869266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3" name="矩形 72"/>
          <p:cNvSpPr/>
          <p:nvPr/>
        </p:nvSpPr>
        <p:spPr>
          <a:xfrm>
            <a:off x="4280233" y="4869266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5" name="矩形 74"/>
          <p:cNvSpPr/>
          <p:nvPr/>
        </p:nvSpPr>
        <p:spPr>
          <a:xfrm>
            <a:off x="4403666" y="4869266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7" name="矩形 76"/>
          <p:cNvSpPr/>
          <p:nvPr/>
        </p:nvSpPr>
        <p:spPr>
          <a:xfrm>
            <a:off x="4527098" y="4869266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8" name="矩形 77"/>
          <p:cNvSpPr/>
          <p:nvPr/>
        </p:nvSpPr>
        <p:spPr>
          <a:xfrm>
            <a:off x="5164263" y="4869266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79" name="直線接點 78"/>
          <p:cNvCxnSpPr/>
          <p:nvPr/>
        </p:nvCxnSpPr>
        <p:spPr>
          <a:xfrm>
            <a:off x="4855916" y="5044505"/>
            <a:ext cx="30834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/>
              <p:cNvSpPr/>
              <p:nvPr/>
            </p:nvSpPr>
            <p:spPr>
              <a:xfrm>
                <a:off x="6096339" y="5255791"/>
                <a:ext cx="389850" cy="46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82" name="矩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339" y="5255791"/>
                <a:ext cx="389850" cy="4689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矩形 86"/>
              <p:cNvSpPr/>
              <p:nvPr/>
            </p:nvSpPr>
            <p:spPr>
              <a:xfrm>
                <a:off x="6694280" y="3149240"/>
                <a:ext cx="1145826" cy="42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7" name="矩形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280" y="3149240"/>
                <a:ext cx="1145826" cy="428246"/>
              </a:xfrm>
              <a:prstGeom prst="rect">
                <a:avLst/>
              </a:prstGeom>
              <a:blipFill>
                <a:blip r:embed="rId6"/>
                <a:stretch>
                  <a:fillRect t="-8571" r="-30319" b="-1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735023" y="4067171"/>
                <a:ext cx="602601" cy="42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023" y="4067171"/>
                <a:ext cx="602601" cy="428246"/>
              </a:xfrm>
              <a:prstGeom prst="rect">
                <a:avLst/>
              </a:prstGeom>
              <a:blipFill>
                <a:blip r:embed="rId7"/>
                <a:stretch>
                  <a:fillRect t="-7143" r="-9091" b="-1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/>
              <p:cNvSpPr/>
              <p:nvPr/>
            </p:nvSpPr>
            <p:spPr>
              <a:xfrm>
                <a:off x="6773133" y="2640657"/>
                <a:ext cx="588174" cy="42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8" name="矩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133" y="2640657"/>
                <a:ext cx="588174" cy="428246"/>
              </a:xfrm>
              <a:prstGeom prst="rect">
                <a:avLst/>
              </a:prstGeom>
              <a:blipFill>
                <a:blip r:embed="rId8"/>
                <a:stretch>
                  <a:fillRect t="-7143" r="-10309" b="-1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字方塊 55"/>
          <p:cNvSpPr txBox="1"/>
          <p:nvPr/>
        </p:nvSpPr>
        <p:spPr>
          <a:xfrm>
            <a:off x="2216454" y="5473592"/>
            <a:ext cx="1747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Accented speech</a:t>
            </a:r>
            <a:endParaRPr lang="zh-TW" altLang="en-US" sz="2000" dirty="0"/>
          </a:p>
        </p:txBody>
      </p:sp>
      <p:sp>
        <p:nvSpPr>
          <p:cNvPr id="60" name="矩形 59"/>
          <p:cNvSpPr/>
          <p:nvPr/>
        </p:nvSpPr>
        <p:spPr>
          <a:xfrm>
            <a:off x="2735810" y="4844417"/>
            <a:ext cx="70264" cy="350477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62" name="矩形 61"/>
          <p:cNvSpPr/>
          <p:nvPr/>
        </p:nvSpPr>
        <p:spPr>
          <a:xfrm>
            <a:off x="2874720" y="4844417"/>
            <a:ext cx="70264" cy="350477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64" name="矩形 63"/>
          <p:cNvSpPr/>
          <p:nvPr/>
        </p:nvSpPr>
        <p:spPr>
          <a:xfrm>
            <a:off x="2998153" y="4844417"/>
            <a:ext cx="70264" cy="350477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65" name="矩形 64"/>
          <p:cNvSpPr/>
          <p:nvPr/>
        </p:nvSpPr>
        <p:spPr>
          <a:xfrm>
            <a:off x="3121585" y="4844417"/>
            <a:ext cx="70264" cy="350477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66" name="矩形 65"/>
          <p:cNvSpPr/>
          <p:nvPr/>
        </p:nvSpPr>
        <p:spPr>
          <a:xfrm>
            <a:off x="3500196" y="4844417"/>
            <a:ext cx="70264" cy="350477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67" name="直線接點 66"/>
          <p:cNvCxnSpPr/>
          <p:nvPr/>
        </p:nvCxnSpPr>
        <p:spPr>
          <a:xfrm>
            <a:off x="3191849" y="5019656"/>
            <a:ext cx="30834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2976227" y="5236976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227" y="5236976"/>
                <a:ext cx="389850" cy="400110"/>
              </a:xfrm>
              <a:prstGeom prst="rect">
                <a:avLst/>
              </a:prstGeom>
              <a:blipFill>
                <a:blip r:embed="rId9"/>
                <a:stretch>
                  <a:fillRect t="-1515" r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文字方塊 70"/>
          <p:cNvSpPr txBox="1"/>
          <p:nvPr/>
        </p:nvSpPr>
        <p:spPr>
          <a:xfrm>
            <a:off x="926049" y="5473592"/>
            <a:ext cx="1747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Channel distortion</a:t>
            </a:r>
            <a:endParaRPr lang="zh-TW" altLang="en-US" sz="2000" dirty="0"/>
          </a:p>
        </p:txBody>
      </p:sp>
      <p:sp>
        <p:nvSpPr>
          <p:cNvPr id="74" name="矩形 73"/>
          <p:cNvSpPr/>
          <p:nvPr/>
        </p:nvSpPr>
        <p:spPr>
          <a:xfrm>
            <a:off x="1445405" y="4844417"/>
            <a:ext cx="70264" cy="350477"/>
          </a:xfrm>
          <a:prstGeom prst="rect">
            <a:avLst/>
          </a:prstGeom>
          <a:solidFill>
            <a:schemeClr val="accent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6" name="矩形 75"/>
          <p:cNvSpPr/>
          <p:nvPr/>
        </p:nvSpPr>
        <p:spPr>
          <a:xfrm>
            <a:off x="1584315" y="4844417"/>
            <a:ext cx="70264" cy="350477"/>
          </a:xfrm>
          <a:prstGeom prst="rect">
            <a:avLst/>
          </a:prstGeom>
          <a:solidFill>
            <a:schemeClr val="accent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83" name="矩形 82"/>
          <p:cNvSpPr/>
          <p:nvPr/>
        </p:nvSpPr>
        <p:spPr>
          <a:xfrm>
            <a:off x="1707748" y="4844417"/>
            <a:ext cx="70264" cy="350477"/>
          </a:xfrm>
          <a:prstGeom prst="rect">
            <a:avLst/>
          </a:prstGeom>
          <a:solidFill>
            <a:schemeClr val="accent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84" name="矩形 83"/>
          <p:cNvSpPr/>
          <p:nvPr/>
        </p:nvSpPr>
        <p:spPr>
          <a:xfrm>
            <a:off x="1831180" y="4844417"/>
            <a:ext cx="70264" cy="350477"/>
          </a:xfrm>
          <a:prstGeom prst="rect">
            <a:avLst/>
          </a:prstGeom>
          <a:solidFill>
            <a:schemeClr val="accent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89" name="矩形 88"/>
          <p:cNvSpPr/>
          <p:nvPr/>
        </p:nvSpPr>
        <p:spPr>
          <a:xfrm>
            <a:off x="2209791" y="4844417"/>
            <a:ext cx="70264" cy="350477"/>
          </a:xfrm>
          <a:prstGeom prst="rect">
            <a:avLst/>
          </a:prstGeom>
          <a:solidFill>
            <a:schemeClr val="accent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90" name="直線接點 89"/>
          <p:cNvCxnSpPr/>
          <p:nvPr/>
        </p:nvCxnSpPr>
        <p:spPr>
          <a:xfrm>
            <a:off x="1901444" y="5019656"/>
            <a:ext cx="30834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矩形 92"/>
              <p:cNvSpPr/>
              <p:nvPr/>
            </p:nvSpPr>
            <p:spPr>
              <a:xfrm>
                <a:off x="1685822" y="5236976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93" name="矩形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822" y="5236976"/>
                <a:ext cx="389850" cy="400110"/>
              </a:xfrm>
              <a:prstGeom prst="rect">
                <a:avLst/>
              </a:prstGeom>
              <a:blipFill>
                <a:blip r:embed="rId10"/>
                <a:stretch>
                  <a:fillRect t="-7576" r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圓角矩形 5"/>
          <p:cNvSpPr/>
          <p:nvPr/>
        </p:nvSpPr>
        <p:spPr>
          <a:xfrm>
            <a:off x="763795" y="4708455"/>
            <a:ext cx="4619777" cy="148630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文字方塊 93"/>
          <p:cNvSpPr txBox="1"/>
          <p:nvPr/>
        </p:nvSpPr>
        <p:spPr>
          <a:xfrm>
            <a:off x="1831180" y="4223211"/>
            <a:ext cx="2621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Acoustic Mismatch </a:t>
            </a:r>
            <a:endParaRPr lang="zh-TW" altLang="en-US" sz="2000" dirty="0"/>
          </a:p>
        </p:txBody>
      </p:sp>
      <p:pic>
        <p:nvPicPr>
          <p:cNvPr id="95" name="圖片 94"/>
          <p:cNvPicPr preferRelativeResize="0"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/>
          <a:stretch/>
        </p:blipFill>
        <p:spPr>
          <a:xfrm>
            <a:off x="864966" y="1637505"/>
            <a:ext cx="4352456" cy="2223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2" grpId="0" animBg="1"/>
      <p:bldP spid="73" grpId="0" animBg="1"/>
      <p:bldP spid="75" grpId="0" animBg="1"/>
      <p:bldP spid="77" grpId="0" animBg="1"/>
      <p:bldP spid="78" grpId="0" animBg="1"/>
      <p:bldP spid="82" grpId="0"/>
      <p:bldP spid="56" grpId="0"/>
      <p:bldP spid="60" grpId="0" animBg="1"/>
      <p:bldP spid="62" grpId="0" animBg="1"/>
      <p:bldP spid="64" grpId="0" animBg="1"/>
      <p:bldP spid="65" grpId="0" animBg="1"/>
      <p:bldP spid="66" grpId="0" animBg="1"/>
      <p:bldP spid="69" grpId="0"/>
      <p:bldP spid="71" grpId="0"/>
      <p:bldP spid="74" grpId="0" animBg="1"/>
      <p:bldP spid="76" grpId="0" animBg="1"/>
      <p:bldP spid="83" grpId="0" animBg="1"/>
      <p:bldP spid="84" grpId="0" animBg="1"/>
      <p:bldP spid="89" grpId="0" animBg="1"/>
      <p:bldP spid="93" grpId="0"/>
      <p:bldP spid="6" grpId="0" animBg="1"/>
      <p:bldP spid="9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392168" y="1133217"/>
            <a:ext cx="8599432" cy="554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Objective and subjective evaluations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84" y="2243012"/>
            <a:ext cx="4342071" cy="169920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0" y="2142728"/>
            <a:ext cx="3997995" cy="335155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227853" y="1868803"/>
            <a:ext cx="3304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15: MOS on naturalness.</a:t>
            </a:r>
            <a:endParaRPr lang="zh-TW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839721" y="1842902"/>
            <a:ext cx="3442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Fig. 14: The spectral envelopes.</a:t>
            </a:r>
            <a:endParaRPr lang="zh-TW" altLang="en-US" sz="2000" dirty="0"/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/>
          <a:lstStyle/>
          <a:p>
            <a:r>
              <a:rPr lang="en-US" altLang="zh-TW" dirty="0"/>
              <a:t>Voice Conversion (VAW-GAN)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750862" y="5805611"/>
            <a:ext cx="7662669" cy="769441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VAW-GAN outperforms VAE in terms of objective and subjective evaluations with generating more structured speech.</a:t>
            </a:r>
          </a:p>
        </p:txBody>
      </p:sp>
    </p:spTree>
    <p:extLst>
      <p:ext uri="{BB962C8B-B14F-4D97-AF65-F5344CB8AC3E}">
        <p14:creationId xmlns:p14="http://schemas.microsoft.com/office/powerpoint/2010/main" val="418894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5591175" y="5011833"/>
            <a:ext cx="3486150" cy="902998"/>
          </a:xfrm>
          <a:prstGeom prst="roundRect">
            <a:avLst/>
          </a:prstGeom>
          <a:solidFill>
            <a:srgbClr val="7030A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1936134" y="6108251"/>
            <a:ext cx="4722044" cy="47293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箭號: 向右 14">
            <a:extLst>
              <a:ext uri="{FF2B5EF4-FFF2-40B4-BE49-F238E27FC236}">
                <a16:creationId xmlns:a16="http://schemas.microsoft.com/office/drawing/2014/main" id="{74ACB8BE-0A5D-4C56-B556-207C34901E5C}"/>
              </a:ext>
            </a:extLst>
          </p:cNvPr>
          <p:cNvSpPr/>
          <p:nvPr/>
        </p:nvSpPr>
        <p:spPr>
          <a:xfrm rot="5400000">
            <a:off x="6504394" y="3189474"/>
            <a:ext cx="546823" cy="3636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/>
          <a:lstStyle/>
          <a:p>
            <a:r>
              <a:rPr lang="en-US" altLang="zh-TW" dirty="0"/>
              <a:t>Voice Conversion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52" y="1027933"/>
            <a:ext cx="8616832" cy="5351962"/>
          </a:xfrm>
        </p:spPr>
        <p:txBody>
          <a:bodyPr>
            <a:normAutofit/>
          </a:bodyPr>
          <a:lstStyle/>
          <a:p>
            <a:r>
              <a:rPr lang="en-US" altLang="zh-TW" dirty="0"/>
              <a:t>Sequence-to-sequence VC with learned similarity metric (LSM) </a:t>
            </a:r>
            <a:r>
              <a:rPr lang="en-US" altLang="zh-TW" sz="2000" dirty="0">
                <a:solidFill>
                  <a:srgbClr val="0000FF"/>
                </a:solidFill>
              </a:rPr>
              <a:t>[Kaneko et al., </a:t>
            </a:r>
            <a:r>
              <a:rPr lang="en-US" altLang="zh-TW" sz="2000" dirty="0" err="1">
                <a:solidFill>
                  <a:srgbClr val="0000FF"/>
                </a:solidFill>
              </a:rPr>
              <a:t>Interspeech</a:t>
            </a:r>
            <a:r>
              <a:rPr lang="en-US" altLang="zh-TW" sz="2000" dirty="0">
                <a:solidFill>
                  <a:srgbClr val="0000FF"/>
                </a:solidFill>
              </a:rPr>
              <a:t> 2017]</a:t>
            </a:r>
            <a:endParaRPr lang="en-US" altLang="zh-TW" dirty="0">
              <a:solidFill>
                <a:srgbClr val="0000FF"/>
              </a:solidFill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E985631F-2476-4002-8660-49D89D13C625}"/>
              </a:ext>
            </a:extLst>
          </p:cNvPr>
          <p:cNvSpPr txBox="1">
            <a:spLocks/>
          </p:cNvSpPr>
          <p:nvPr/>
        </p:nvSpPr>
        <p:spPr>
          <a:xfrm>
            <a:off x="2185850" y="1811125"/>
            <a:ext cx="8940227" cy="4152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300" dirty="0"/>
          </a:p>
          <a:p>
            <a:endParaRPr lang="en-US" altLang="zh-TW" sz="300" dirty="0"/>
          </a:p>
          <a:p>
            <a:pPr marL="0" indent="0">
              <a:buNone/>
            </a:pPr>
            <a:endParaRPr lang="en-US" altLang="zh-TW" sz="300" dirty="0"/>
          </a:p>
          <a:p>
            <a:pPr marL="214313" indent="-214313"/>
            <a:endParaRPr lang="en-US" altLang="zh-TW" sz="2000" b="1" i="1" dirty="0">
              <a:solidFill>
                <a:schemeClr val="tx2"/>
              </a:solidFill>
            </a:endParaRPr>
          </a:p>
          <a:p>
            <a:pPr marL="214313" indent="-214313"/>
            <a:endParaRPr lang="en-US" altLang="zh-TW" sz="20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zh-TW" altLang="en-US" sz="2000" b="1" i="1" dirty="0">
              <a:solidFill>
                <a:schemeClr val="tx2"/>
              </a:solidFill>
            </a:endParaRPr>
          </a:p>
          <a:p>
            <a:endParaRPr lang="zh-TW" altLang="en-US" sz="2400" dirty="0"/>
          </a:p>
        </p:txBody>
      </p:sp>
      <p:sp>
        <p:nvSpPr>
          <p:cNvPr id="16" name="箭號: 向右 14">
            <a:extLst>
              <a:ext uri="{FF2B5EF4-FFF2-40B4-BE49-F238E27FC236}">
                <a16:creationId xmlns:a16="http://schemas.microsoft.com/office/drawing/2014/main" id="{74ACB8BE-0A5D-4C56-B556-207C34901E5C}"/>
              </a:ext>
            </a:extLst>
          </p:cNvPr>
          <p:cNvSpPr/>
          <p:nvPr/>
        </p:nvSpPr>
        <p:spPr>
          <a:xfrm>
            <a:off x="1613544" y="3848565"/>
            <a:ext cx="528606" cy="3636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7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>
            <a:off x="3556750" y="3881274"/>
            <a:ext cx="528606" cy="3636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DA0DD7C-03D9-4027-92BF-F54C69D01976}"/>
              </a:ext>
            </a:extLst>
          </p:cNvPr>
          <p:cNvSpPr/>
          <p:nvPr/>
        </p:nvSpPr>
        <p:spPr>
          <a:xfrm>
            <a:off x="6060324" y="3662204"/>
            <a:ext cx="1440000" cy="79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200" b="1" i="1" dirty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25" name="箭號: 向右 11">
            <a:extLst>
              <a:ext uri="{FF2B5EF4-FFF2-40B4-BE49-F238E27FC236}">
                <a16:creationId xmlns:a16="http://schemas.microsoft.com/office/drawing/2014/main" id="{233D1E01-B0D0-4E4A-94A2-EFCF8DC8A646}"/>
              </a:ext>
            </a:extLst>
          </p:cNvPr>
          <p:cNvSpPr/>
          <p:nvPr/>
        </p:nvSpPr>
        <p:spPr>
          <a:xfrm>
            <a:off x="7518544" y="3821031"/>
            <a:ext cx="516748" cy="392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9F1C25F-6173-4134-95DB-03FE14DCC7B3}"/>
              </a:ext>
            </a:extLst>
          </p:cNvPr>
          <p:cNvSpPr txBox="1"/>
          <p:nvPr/>
        </p:nvSpPr>
        <p:spPr>
          <a:xfrm>
            <a:off x="7869175" y="3457036"/>
            <a:ext cx="1397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Real</a:t>
            </a:r>
          </a:p>
          <a:p>
            <a:pPr algn="ctr"/>
            <a:r>
              <a:rPr lang="en-US" altLang="zh-TW" sz="2200" dirty="0"/>
              <a:t>or</a:t>
            </a:r>
          </a:p>
          <a:p>
            <a:pPr algn="ctr"/>
            <a:r>
              <a:rPr lang="en-US" altLang="zh-TW" sz="2200" dirty="0"/>
              <a:t>Fake</a:t>
            </a:r>
          </a:p>
        </p:txBody>
      </p:sp>
      <p:sp>
        <p:nvSpPr>
          <p:cNvPr id="28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>
            <a:off x="5513498" y="3876894"/>
            <a:ext cx="528606" cy="3636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0001361-E9BB-4D53-9A0E-54F47C85241B}"/>
                  </a:ext>
                </a:extLst>
              </p:cNvPr>
              <p:cNvSpPr/>
              <p:nvPr/>
            </p:nvSpPr>
            <p:spPr>
              <a:xfrm>
                <a:off x="2134970" y="3611336"/>
                <a:ext cx="1440000" cy="79939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zh-TW" altLang="en-US" sz="2200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0001361-E9BB-4D53-9A0E-54F47C852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970" y="3611336"/>
                <a:ext cx="1440000" cy="7993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/>
          <p:cNvGrpSpPr/>
          <p:nvPr/>
        </p:nvGrpSpPr>
        <p:grpSpPr>
          <a:xfrm>
            <a:off x="5998166" y="1541934"/>
            <a:ext cx="1812200" cy="837323"/>
            <a:chOff x="130123" y="2581034"/>
            <a:chExt cx="1812200" cy="837323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23" y="2581034"/>
              <a:ext cx="715349" cy="738068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521043" y="2648916"/>
              <a:ext cx="14212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200" dirty="0"/>
                <a:t>Target speaker</a:t>
              </a:r>
              <a:endParaRPr lang="zh-TW" altLang="en-US" sz="2200" dirty="0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137906" y="2793226"/>
            <a:ext cx="1881932" cy="818110"/>
            <a:chOff x="6077542" y="1299631"/>
            <a:chExt cx="1881932" cy="818110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542" y="1299631"/>
              <a:ext cx="715349" cy="738068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6568204" y="1348300"/>
              <a:ext cx="13912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200" dirty="0"/>
                <a:t>Source speaker</a:t>
              </a:r>
              <a:endParaRPr lang="zh-TW" altLang="en-US" sz="2200" dirty="0"/>
            </a:p>
          </p:txBody>
        </p:sp>
      </p:grpSp>
      <p:pic>
        <p:nvPicPr>
          <p:cNvPr id="32" name="圖片 31"/>
          <p:cNvPicPr preferRelativeResize="0">
            <a:picLocks/>
          </p:cNvPicPr>
          <p:nvPr/>
        </p:nvPicPr>
        <p:blipFill rotWithShape="1">
          <a:blip r:embed="rId6"/>
          <a:srcRect l="12992" t="7892" r="9469" b="10966"/>
          <a:stretch/>
        </p:blipFill>
        <p:spPr>
          <a:xfrm>
            <a:off x="272224" y="3671103"/>
            <a:ext cx="126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33" name="圖片 32"/>
          <p:cNvPicPr preferRelativeResize="0">
            <a:picLocks/>
          </p:cNvPicPr>
          <p:nvPr/>
        </p:nvPicPr>
        <p:blipFill rotWithShape="1">
          <a:blip r:embed="rId7"/>
          <a:srcRect l="12987" t="7580" r="9583" b="11314"/>
          <a:stretch/>
        </p:blipFill>
        <p:spPr>
          <a:xfrm>
            <a:off x="6178286" y="2377891"/>
            <a:ext cx="126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34" name="圖片 33"/>
          <p:cNvPicPr preferRelativeResize="0">
            <a:picLocks/>
          </p:cNvPicPr>
          <p:nvPr/>
        </p:nvPicPr>
        <p:blipFill rotWithShape="1">
          <a:blip r:embed="rId8"/>
          <a:srcRect l="13122" t="7482" r="9664" b="11421"/>
          <a:stretch/>
        </p:blipFill>
        <p:spPr>
          <a:xfrm>
            <a:off x="4161214" y="3703914"/>
            <a:ext cx="126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grpSp>
        <p:nvGrpSpPr>
          <p:cNvPr id="7" name="群組 6"/>
          <p:cNvGrpSpPr/>
          <p:nvPr/>
        </p:nvGrpSpPr>
        <p:grpSpPr>
          <a:xfrm>
            <a:off x="4376450" y="2841895"/>
            <a:ext cx="829782" cy="738068"/>
            <a:chOff x="4319300" y="2624236"/>
            <a:chExt cx="829782" cy="738068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300" y="2685297"/>
              <a:ext cx="628136" cy="648085"/>
            </a:xfrm>
            <a:prstGeom prst="rect">
              <a:avLst/>
            </a:prstGeom>
          </p:spPr>
        </p:pic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733" y="2624236"/>
              <a:ext cx="715349" cy="73806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1491035" y="6091540"/>
                <a:ext cx="5649879" cy="465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𝑆𝑉𝐶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𝐺𝐴𝑁</m:t>
                              </m:r>
                            </m:sub>
                          </m:sSub>
                        </m:e>
                      </m:func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035" y="6091540"/>
                <a:ext cx="5649879" cy="465064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30001361-E9BB-4D53-9A0E-54F47C85241B}"/>
                  </a:ext>
                </a:extLst>
              </p:cNvPr>
              <p:cNvSpPr/>
              <p:nvPr/>
            </p:nvSpPr>
            <p:spPr>
              <a:xfrm>
                <a:off x="2142150" y="4773702"/>
                <a:ext cx="1440000" cy="7993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zh-TW" altLang="en-US" sz="22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30001361-E9BB-4D53-9A0E-54F47C852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150" y="4773702"/>
                <a:ext cx="1440000" cy="7993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339615" y="5011833"/>
            <a:ext cx="117358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762295" y="4673217"/>
                <a:ext cx="3914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95" y="4673217"/>
                <a:ext cx="39145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箭號: 向右 14">
            <a:extLst>
              <a:ext uri="{FF2B5EF4-FFF2-40B4-BE49-F238E27FC236}">
                <a16:creationId xmlns:a16="http://schemas.microsoft.com/office/drawing/2014/main" id="{74ACB8BE-0A5D-4C56-B556-207C34901E5C}"/>
              </a:ext>
            </a:extLst>
          </p:cNvPr>
          <p:cNvSpPr/>
          <p:nvPr/>
        </p:nvSpPr>
        <p:spPr>
          <a:xfrm>
            <a:off x="1571388" y="5038150"/>
            <a:ext cx="528606" cy="3636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44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>
            <a:off x="3606843" y="4972794"/>
            <a:ext cx="528606" cy="3636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pic>
        <p:nvPicPr>
          <p:cNvPr id="45" name="圖片 44"/>
          <p:cNvPicPr preferRelativeResize="0">
            <a:picLocks/>
          </p:cNvPicPr>
          <p:nvPr/>
        </p:nvPicPr>
        <p:blipFill rotWithShape="1">
          <a:blip r:embed="rId8"/>
          <a:srcRect l="13122" t="7482" r="9664" b="11421"/>
          <a:stretch/>
        </p:blipFill>
        <p:spPr>
          <a:xfrm>
            <a:off x="4172842" y="4774894"/>
            <a:ext cx="126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46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 rot="19495592">
            <a:off x="5538534" y="4675422"/>
            <a:ext cx="1066834" cy="3636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559979" y="5381928"/>
                <a:ext cx="3743332" cy="532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𝑆𝑉𝐶</m:t>
                        </m:r>
                      </m:sub>
                      <m:sup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TW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979" y="5381928"/>
                <a:ext cx="3743332" cy="5329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7099726" y="3649436"/>
            <a:ext cx="82377" cy="790587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589206" y="2427033"/>
                <a:ext cx="375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206" y="2427033"/>
                <a:ext cx="375423" cy="36933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6449985" y="5043771"/>
            <a:ext cx="177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Similarity metric </a:t>
            </a:r>
            <a:endParaRPr lang="zh-TW" altLang="en-US" dirty="0"/>
          </a:p>
        </p:txBody>
      </p:sp>
      <p:cxnSp>
        <p:nvCxnSpPr>
          <p:cNvPr id="13" name="直線單箭頭接點 12"/>
          <p:cNvCxnSpPr>
            <a:stCxn id="5" idx="2"/>
          </p:cNvCxnSpPr>
          <p:nvPr/>
        </p:nvCxnSpPr>
        <p:spPr>
          <a:xfrm>
            <a:off x="7140915" y="4440023"/>
            <a:ext cx="290730" cy="57600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8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3" grpId="0" animBg="1"/>
      <p:bldP spid="41" grpId="0"/>
      <p:bldP spid="4" grpId="0"/>
      <p:bldP spid="5" grpId="0" animBg="1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68" y="1232988"/>
            <a:ext cx="8599432" cy="5542462"/>
          </a:xfrm>
        </p:spPr>
        <p:txBody>
          <a:bodyPr>
            <a:normAutofit/>
          </a:bodyPr>
          <a:lstStyle/>
          <a:p>
            <a:r>
              <a:rPr lang="en-US" altLang="zh-TW" dirty="0"/>
              <a:t>Spectrogram analysis </a:t>
            </a:r>
            <a:endParaRPr lang="zh-TW" altLang="en-US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pPr marL="214313" indent="-214313"/>
            <a:endParaRPr lang="en-US" altLang="zh-TW" sz="26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0" y="2364673"/>
            <a:ext cx="8779973" cy="320482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89068" y="1857565"/>
            <a:ext cx="7544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16: Comparison of MCCs (upper) and STFT spectrograms (lower).</a:t>
            </a:r>
            <a:endParaRPr lang="zh-TW" altLang="en-US" sz="20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/>
          <a:lstStyle/>
          <a:p>
            <a:r>
              <a:rPr lang="en-US" altLang="zh-TW" dirty="0"/>
              <a:t>Voice Conversion (LSM)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68570" y="2370810"/>
            <a:ext cx="7924800" cy="325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895246" y="2317271"/>
            <a:ext cx="824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Source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633943" y="2385128"/>
            <a:ext cx="76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Target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359325" y="2348698"/>
            <a:ext cx="54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FVC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967895" y="234869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MSE(S2S)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698573" y="2387601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LSM(S2S)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918885" y="5957029"/>
            <a:ext cx="7513658" cy="43088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The spectral textures of LSM are more similar to the target ones.</a:t>
            </a:r>
          </a:p>
        </p:txBody>
      </p:sp>
    </p:spTree>
    <p:extLst>
      <p:ext uri="{BB962C8B-B14F-4D97-AF65-F5344CB8AC3E}">
        <p14:creationId xmlns:p14="http://schemas.microsoft.com/office/powerpoint/2010/main" val="9910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395132" y="1194888"/>
            <a:ext cx="8599432" cy="554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Subjective evaluations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45"/>
          <a:stretch/>
        </p:blipFill>
        <p:spPr>
          <a:xfrm>
            <a:off x="4694848" y="2243773"/>
            <a:ext cx="4320839" cy="221765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2" y="2360115"/>
            <a:ext cx="3875675" cy="8288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9" y="3853120"/>
            <a:ext cx="4013331" cy="8712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58006" y="1953973"/>
            <a:ext cx="4743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12:</a:t>
            </a:r>
            <a:r>
              <a:rPr lang="zh-TW" altLang="en-US" sz="2000" dirty="0"/>
              <a:t> </a:t>
            </a:r>
            <a:r>
              <a:rPr lang="en-US" altLang="zh-TW" sz="2000" dirty="0"/>
              <a:t>Preference scores for naturalness.</a:t>
            </a:r>
            <a:endParaRPr lang="zh-TW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197302" y="3464685"/>
            <a:ext cx="4331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12: Preference scores for clarity.</a:t>
            </a:r>
            <a:endParaRPr lang="zh-TW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4636491" y="1947941"/>
            <a:ext cx="4797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17: Similarity of TGT and SRC with VCs.</a:t>
            </a:r>
            <a:endParaRPr lang="zh-TW" altLang="en-US" sz="2000" dirty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/>
          <a:lstStyle/>
          <a:p>
            <a:r>
              <a:rPr lang="en-US" altLang="zh-TW" dirty="0"/>
              <a:t>Voice Conversion (LSM)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998172" y="6215695"/>
            <a:ext cx="7735924" cy="43088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LSM outperforms FVC and MSE in terms of subjective evaluations.</a:t>
            </a:r>
          </a:p>
        </p:txBody>
      </p:sp>
      <p:sp>
        <p:nvSpPr>
          <p:cNvPr id="16" name="矩形 15"/>
          <p:cNvSpPr/>
          <p:nvPr/>
        </p:nvSpPr>
        <p:spPr>
          <a:xfrm>
            <a:off x="8001000" y="2380430"/>
            <a:ext cx="820136" cy="181243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527788" y="2380430"/>
            <a:ext cx="820136" cy="181243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78759" y="2348052"/>
            <a:ext cx="1064266" cy="8338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139411" y="2360116"/>
            <a:ext cx="1064266" cy="8288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90282" y="3873063"/>
            <a:ext cx="1064266" cy="8338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150934" y="3885127"/>
            <a:ext cx="1064266" cy="8288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5012807" y="4411800"/>
            <a:ext cx="1812200" cy="837323"/>
            <a:chOff x="130123" y="2581034"/>
            <a:chExt cx="1812200" cy="837323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23" y="2581034"/>
              <a:ext cx="715349" cy="738068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521043" y="2648916"/>
              <a:ext cx="14212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200" dirty="0"/>
                <a:t>Target speaker</a:t>
              </a:r>
              <a:endParaRPr lang="zh-TW" altLang="en-US" sz="2200" dirty="0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7142965" y="4461427"/>
            <a:ext cx="1881932" cy="818110"/>
            <a:chOff x="6077542" y="1299631"/>
            <a:chExt cx="1881932" cy="818110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542" y="1299631"/>
              <a:ext cx="715349" cy="738068"/>
            </a:xfrm>
            <a:prstGeom prst="rect">
              <a:avLst/>
            </a:prstGeom>
          </p:spPr>
        </p:pic>
        <p:sp>
          <p:nvSpPr>
            <p:cNvPr id="27" name="文字方塊 26"/>
            <p:cNvSpPr txBox="1"/>
            <p:nvPr/>
          </p:nvSpPr>
          <p:spPr>
            <a:xfrm>
              <a:off x="6568204" y="1348300"/>
              <a:ext cx="13912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200" dirty="0"/>
                <a:t>Source speaker</a:t>
              </a:r>
              <a:endParaRPr lang="zh-TW" altLang="en-US" sz="2200" dirty="0"/>
            </a:p>
          </p:txBody>
        </p:sp>
      </p:grpSp>
      <p:sp>
        <p:nvSpPr>
          <p:cNvPr id="4" name="向下箭號 3"/>
          <p:cNvSpPr/>
          <p:nvPr/>
        </p:nvSpPr>
        <p:spPr>
          <a:xfrm>
            <a:off x="7564187" y="5289683"/>
            <a:ext cx="484632" cy="51202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下箭號 27"/>
          <p:cNvSpPr/>
          <p:nvPr/>
        </p:nvSpPr>
        <p:spPr>
          <a:xfrm rot="10800000">
            <a:off x="5629735" y="5258691"/>
            <a:ext cx="484632" cy="51202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07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84" y="1034456"/>
            <a:ext cx="8599432" cy="5351962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CycleGAN</a:t>
            </a:r>
            <a:r>
              <a:rPr lang="en-US" altLang="zh-TW" dirty="0"/>
              <a:t>-VC</a:t>
            </a:r>
            <a:r>
              <a:rPr lang="zh-TW" altLang="en-US" dirty="0"/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[Kaneko et al., </a:t>
            </a:r>
            <a:r>
              <a:rPr lang="en-US" altLang="zh-TW" sz="2000" dirty="0" err="1">
                <a:solidFill>
                  <a:srgbClr val="0000FF"/>
                </a:solidFill>
              </a:rPr>
              <a:t>arXiv</a:t>
            </a:r>
            <a:r>
              <a:rPr lang="en-US" altLang="zh-TW" sz="2000" dirty="0">
                <a:solidFill>
                  <a:srgbClr val="0000FF"/>
                </a:solidFill>
              </a:rPr>
              <a:t> 2017]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solidFill>
                  <a:schemeClr val="bg1"/>
                </a:solidFill>
              </a:rPr>
              <a:t>used a new objective function to estimate </a:t>
            </a:r>
            <a:r>
              <a:rPr lang="en-US" altLang="zh-TW" b="1" i="1" dirty="0">
                <a:solidFill>
                  <a:schemeClr val="bg1"/>
                </a:solidFill>
              </a:rPr>
              <a:t>G</a:t>
            </a:r>
            <a:endParaRPr lang="zh-TW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1934678" y="6021533"/>
            <a:ext cx="4583396" cy="72428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011933" y="6006557"/>
                <a:ext cx="5261226" cy="756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𝑢𝑙𝑙</m:t>
                        </m:r>
                      </m:sub>
                    </m:sSub>
                  </m:oMath>
                </a14:m>
                <a:r>
                  <a:rPr lang="en-US" altLang="zh-TW" sz="2000" i="1" dirty="0"/>
                  <a:t> </a:t>
                </a:r>
                <a:r>
                  <a:rPr lang="en-US" altLang="zh-TW" sz="2000" dirty="0"/>
                  <a:t>=</a:t>
                </a:r>
                <a:r>
                  <a:rPr lang="en-US" altLang="zh-TW" sz="20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𝐺𝐴𝑁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d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＋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𝐺𝐴𝑁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br>
                  <a:rPr lang="en-US" altLang="zh-TW" sz="2000" b="0" i="1" dirty="0">
                    <a:latin typeface="Cambria Math" panose="02040503050406030204" pitchFamily="18" charset="0"/>
                  </a:rPr>
                </a:br>
                <a:r>
                  <a:rPr lang="en-US" altLang="zh-TW" sz="2000" b="0" i="1" dirty="0"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000" i="1">
                        <a:latin typeface="Cambria Math" panose="02040503050406030204" pitchFamily="18" charset="0"/>
                      </a:rPr>
                      <m:t>＋</m:t>
                    </m:r>
                    <m:r>
                      <a:rPr lang="zh-TW" altLang="en-US" sz="20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𝑦𝑐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i="1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933" y="6006557"/>
                <a:ext cx="5261226" cy="756682"/>
              </a:xfrm>
              <a:prstGeom prst="rect">
                <a:avLst/>
              </a:prstGeom>
              <a:blipFill>
                <a:blip r:embed="rId3"/>
                <a:stretch>
                  <a:fillRect t="-4032" b="-24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/>
          <a:lstStyle/>
          <a:p>
            <a:r>
              <a:rPr lang="en-US" altLang="zh-TW" dirty="0"/>
              <a:t>Voice Conversion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447202" y="2396764"/>
                <a:ext cx="831839" cy="80159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1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1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TW" sz="21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altLang="zh-TW" sz="21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1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zh-TW" altLang="en-US" sz="21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202" y="2396764"/>
                <a:ext cx="831839" cy="8015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箭號: 向右 14"/>
          <p:cNvSpPr/>
          <p:nvPr/>
        </p:nvSpPr>
        <p:spPr>
          <a:xfrm>
            <a:off x="2067410" y="2646707"/>
            <a:ext cx="346996" cy="3125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8" name="箭號: 向右 15"/>
          <p:cNvSpPr/>
          <p:nvPr/>
        </p:nvSpPr>
        <p:spPr>
          <a:xfrm>
            <a:off x="3349081" y="2646707"/>
            <a:ext cx="346996" cy="3125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238513" y="2392180"/>
                <a:ext cx="831839" cy="80159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zh-TW" altLang="en-US" sz="21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513" y="2392180"/>
                <a:ext cx="831839" cy="8015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號: 向右 20"/>
          <p:cNvSpPr/>
          <p:nvPr/>
        </p:nvSpPr>
        <p:spPr>
          <a:xfrm>
            <a:off x="4859401" y="2666750"/>
            <a:ext cx="346996" cy="3125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1" name="箭號: 向右 21"/>
          <p:cNvSpPr/>
          <p:nvPr/>
        </p:nvSpPr>
        <p:spPr>
          <a:xfrm>
            <a:off x="6141073" y="2666750"/>
            <a:ext cx="346996" cy="3125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2" name="文字方塊 21"/>
          <p:cNvSpPr txBox="1"/>
          <p:nvPr/>
        </p:nvSpPr>
        <p:spPr>
          <a:xfrm>
            <a:off x="2895477" y="1521137"/>
            <a:ext cx="2810443" cy="41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as close as possible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23" name="直線接點 22"/>
          <p:cNvCxnSpPr>
            <a:cxnSpLocks/>
          </p:cNvCxnSpPr>
          <p:nvPr/>
        </p:nvCxnSpPr>
        <p:spPr>
          <a:xfrm>
            <a:off x="1470076" y="1925105"/>
            <a:ext cx="5560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cxnSpLocks/>
          </p:cNvCxnSpPr>
          <p:nvPr/>
        </p:nvCxnSpPr>
        <p:spPr>
          <a:xfrm>
            <a:off x="1487509" y="1905348"/>
            <a:ext cx="0" cy="39742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cxnSpLocks/>
          </p:cNvCxnSpPr>
          <p:nvPr/>
        </p:nvCxnSpPr>
        <p:spPr>
          <a:xfrm>
            <a:off x="7042514" y="1906658"/>
            <a:ext cx="0" cy="39742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4592547" y="3395266"/>
                <a:ext cx="632209" cy="70317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1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1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TW" sz="21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zh-TW" altLang="en-US" sz="2100" b="1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547" y="3395266"/>
                <a:ext cx="632209" cy="703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箭號: 向右 44"/>
          <p:cNvSpPr/>
          <p:nvPr/>
        </p:nvSpPr>
        <p:spPr>
          <a:xfrm>
            <a:off x="5230575" y="3611753"/>
            <a:ext cx="346996" cy="3125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2" name="文字方塊 41"/>
          <p:cNvSpPr txBox="1"/>
          <p:nvPr/>
        </p:nvSpPr>
        <p:spPr>
          <a:xfrm>
            <a:off x="5621855" y="3475125"/>
            <a:ext cx="2085348" cy="6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Scalar: belongs to domain </a:t>
            </a:r>
            <a:r>
              <a:rPr lang="en-US" altLang="zh-TW" i="1" dirty="0"/>
              <a:t>T</a:t>
            </a:r>
            <a:r>
              <a:rPr lang="en-US" altLang="zh-TW" dirty="0"/>
              <a:t> or not</a:t>
            </a:r>
            <a:endParaRPr lang="zh-TW" altLang="en-US" dirty="0"/>
          </a:p>
        </p:txBody>
      </p:sp>
      <p:sp>
        <p:nvSpPr>
          <p:cNvPr id="38" name="箭號: 向右 45"/>
          <p:cNvSpPr/>
          <p:nvPr/>
        </p:nvSpPr>
        <p:spPr>
          <a:xfrm rot="1874375">
            <a:off x="4304236" y="3187170"/>
            <a:ext cx="346996" cy="3125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grpSp>
        <p:nvGrpSpPr>
          <p:cNvPr id="4" name="群組 3"/>
          <p:cNvGrpSpPr/>
          <p:nvPr/>
        </p:nvGrpSpPr>
        <p:grpSpPr>
          <a:xfrm>
            <a:off x="927096" y="3428125"/>
            <a:ext cx="6719429" cy="2611460"/>
            <a:chOff x="927096" y="3428125"/>
            <a:chExt cx="6719429" cy="2611460"/>
          </a:xfrm>
        </p:grpSpPr>
        <p:cxnSp>
          <p:nvCxnSpPr>
            <p:cNvPr id="32" name="直線接點 31"/>
            <p:cNvCxnSpPr>
              <a:cxnSpLocks/>
            </p:cNvCxnSpPr>
            <p:nvPr/>
          </p:nvCxnSpPr>
          <p:spPr>
            <a:xfrm>
              <a:off x="1487509" y="5673239"/>
              <a:ext cx="556037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>
              <a:cxnSpLocks/>
            </p:cNvCxnSpPr>
            <p:nvPr/>
          </p:nvCxnSpPr>
          <p:spPr>
            <a:xfrm flipV="1">
              <a:off x="7038541" y="5271451"/>
              <a:ext cx="0" cy="397421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群組 1"/>
            <p:cNvGrpSpPr/>
            <p:nvPr/>
          </p:nvGrpSpPr>
          <p:grpSpPr>
            <a:xfrm>
              <a:off x="927096" y="3428125"/>
              <a:ext cx="6719429" cy="2611460"/>
              <a:chOff x="927096" y="3428125"/>
              <a:chExt cx="6719429" cy="2611460"/>
            </a:xfrm>
          </p:grpSpPr>
          <p:sp>
            <p:nvSpPr>
              <p:cNvPr id="43" name="文字方塊 42"/>
              <p:cNvSpPr txBox="1"/>
              <p:nvPr/>
            </p:nvSpPr>
            <p:spPr>
              <a:xfrm>
                <a:off x="1124728" y="3428125"/>
                <a:ext cx="2396573" cy="6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Scalar: belongs to domain </a:t>
                </a:r>
                <a:r>
                  <a:rPr lang="en-US" altLang="zh-TW" i="1" dirty="0"/>
                  <a:t>S</a:t>
                </a:r>
                <a:r>
                  <a:rPr lang="en-US" altLang="zh-TW" dirty="0"/>
                  <a:t> or not</a:t>
                </a:r>
                <a:endParaRPr lang="zh-TW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矩形 25"/>
                  <p:cNvSpPr/>
                  <p:nvPr/>
                </p:nvSpPr>
                <p:spPr>
                  <a:xfrm>
                    <a:off x="2452828" y="4409248"/>
                    <a:ext cx="831839" cy="801595"/>
                  </a:xfrm>
                  <a:prstGeom prst="rect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TW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TW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100" dirty="0"/>
                  </a:p>
                </p:txBody>
              </p:sp>
            </mc:Choice>
            <mc:Fallback xmlns="">
              <p:sp>
                <p:nvSpPr>
                  <p:cNvPr id="26" name="矩形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2828" y="4409248"/>
                    <a:ext cx="831839" cy="80159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箭號: 向右 31"/>
              <p:cNvSpPr/>
              <p:nvPr/>
            </p:nvSpPr>
            <p:spPr>
              <a:xfrm>
                <a:off x="2073715" y="4683819"/>
                <a:ext cx="346996" cy="312530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8" name="箭號: 向右 32"/>
              <p:cNvSpPr/>
              <p:nvPr/>
            </p:nvSpPr>
            <p:spPr>
              <a:xfrm>
                <a:off x="3355386" y="4683819"/>
                <a:ext cx="346996" cy="312530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矩形 28"/>
                  <p:cNvSpPr/>
                  <p:nvPr/>
                </p:nvSpPr>
                <p:spPr>
                  <a:xfrm>
                    <a:off x="5239194" y="4471088"/>
                    <a:ext cx="831839" cy="80159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1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TW" sz="21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altLang="zh-TW" sz="21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TW" sz="21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100" b="1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矩形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9194" y="4471088"/>
                    <a:ext cx="831839" cy="80159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rgbClr val="002060"/>
                    </a:solidFill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箭號: 向右 34"/>
              <p:cNvSpPr/>
              <p:nvPr/>
            </p:nvSpPr>
            <p:spPr>
              <a:xfrm>
                <a:off x="4859401" y="4721031"/>
                <a:ext cx="346996" cy="312530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1" name="箭號: 向右 35"/>
              <p:cNvSpPr/>
              <p:nvPr/>
            </p:nvSpPr>
            <p:spPr>
              <a:xfrm>
                <a:off x="6141073" y="4721031"/>
                <a:ext cx="346996" cy="312530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2951353" y="5627276"/>
                <a:ext cx="2642312" cy="41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>
                    <a:solidFill>
                      <a:srgbClr val="FF0000"/>
                    </a:solidFill>
                  </a:rPr>
                  <a:t>as close as possible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4" name="直線接點 33"/>
              <p:cNvCxnSpPr>
                <a:cxnSpLocks/>
              </p:cNvCxnSpPr>
              <p:nvPr/>
            </p:nvCxnSpPr>
            <p:spPr>
              <a:xfrm flipV="1">
                <a:off x="1506477" y="5271451"/>
                <a:ext cx="0" cy="397421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矩形 38"/>
                  <p:cNvSpPr/>
                  <p:nvPr/>
                </p:nvSpPr>
                <p:spPr>
                  <a:xfrm>
                    <a:off x="3355386" y="3518246"/>
                    <a:ext cx="632209" cy="703177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1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zh-TW" sz="21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100" b="1" dirty="0"/>
                  </a:p>
                </p:txBody>
              </p:sp>
            </mc:Choice>
            <mc:Fallback xmlns="">
              <p:sp>
                <p:nvSpPr>
                  <p:cNvPr id="39" name="矩形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5386" y="3518246"/>
                    <a:ext cx="632209" cy="7031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127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箭號: 向右 48"/>
              <p:cNvSpPr/>
              <p:nvPr/>
            </p:nvSpPr>
            <p:spPr>
              <a:xfrm rot="13132344">
                <a:off x="3958061" y="4050189"/>
                <a:ext cx="346996" cy="312530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41" name="箭號: 向右 50"/>
              <p:cNvSpPr/>
              <p:nvPr/>
            </p:nvSpPr>
            <p:spPr>
              <a:xfrm flipH="1">
                <a:off x="2991278" y="3698408"/>
                <a:ext cx="346996" cy="312530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51" name="圖片 50"/>
              <p:cNvPicPr preferRelativeResize="0">
                <a:picLocks/>
              </p:cNvPicPr>
              <p:nvPr/>
            </p:nvPicPr>
            <p:blipFill rotWithShape="1">
              <a:blip r:embed="rId10"/>
              <a:srcRect l="12992" t="7892" r="9469" b="10966"/>
              <a:stretch/>
            </p:blipFill>
            <p:spPr>
              <a:xfrm>
                <a:off x="927096" y="4455069"/>
                <a:ext cx="1075899" cy="74672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  <p:pic>
            <p:nvPicPr>
              <p:cNvPr id="52" name="圖片 51"/>
              <p:cNvPicPr preferRelativeResize="0">
                <a:picLocks/>
              </p:cNvPicPr>
              <p:nvPr/>
            </p:nvPicPr>
            <p:blipFill rotWithShape="1">
              <a:blip r:embed="rId10"/>
              <a:srcRect l="12992" t="7892" r="9469" b="10966"/>
              <a:stretch/>
            </p:blipFill>
            <p:spPr>
              <a:xfrm>
                <a:off x="6570626" y="4477311"/>
                <a:ext cx="1075899" cy="74672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  <p:pic>
            <p:nvPicPr>
              <p:cNvPr id="53" name="圖片 52"/>
              <p:cNvPicPr preferRelativeResize="0">
                <a:picLocks/>
              </p:cNvPicPr>
              <p:nvPr/>
            </p:nvPicPr>
            <p:blipFill rotWithShape="1">
              <a:blip r:embed="rId11"/>
              <a:srcRect l="13122" t="7482" r="9664" b="11421"/>
              <a:stretch/>
            </p:blipFill>
            <p:spPr>
              <a:xfrm>
                <a:off x="3768177" y="4479104"/>
                <a:ext cx="1075899" cy="74672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</p:grpSp>
      <p:pic>
        <p:nvPicPr>
          <p:cNvPr id="54" name="圖片 53"/>
          <p:cNvPicPr preferRelativeResize="0">
            <a:picLocks/>
          </p:cNvPicPr>
          <p:nvPr/>
        </p:nvPicPr>
        <p:blipFill rotWithShape="1">
          <a:blip r:embed="rId12"/>
          <a:srcRect l="12987" t="7580" r="9583" b="11314"/>
          <a:stretch/>
        </p:blipFill>
        <p:spPr>
          <a:xfrm>
            <a:off x="907163" y="2392181"/>
            <a:ext cx="1075899" cy="746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55" name="圖片 54"/>
          <p:cNvPicPr preferRelativeResize="0">
            <a:picLocks/>
          </p:cNvPicPr>
          <p:nvPr/>
        </p:nvPicPr>
        <p:blipFill rotWithShape="1">
          <a:blip r:embed="rId12"/>
          <a:srcRect l="12987" t="7580" r="9583" b="11314"/>
          <a:stretch/>
        </p:blipFill>
        <p:spPr>
          <a:xfrm>
            <a:off x="6580348" y="2392181"/>
            <a:ext cx="1075899" cy="746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56" name="圖片 55"/>
          <p:cNvPicPr preferRelativeResize="0">
            <a:picLocks/>
          </p:cNvPicPr>
          <p:nvPr/>
        </p:nvPicPr>
        <p:blipFill rotWithShape="1">
          <a:blip r:embed="rId13"/>
          <a:srcRect l="13137" t="7732" r="9676" b="11088"/>
          <a:stretch/>
        </p:blipFill>
        <p:spPr>
          <a:xfrm>
            <a:off x="3715053" y="2439434"/>
            <a:ext cx="1075899" cy="746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grpSp>
        <p:nvGrpSpPr>
          <p:cNvPr id="44" name="群組 43"/>
          <p:cNvGrpSpPr/>
          <p:nvPr/>
        </p:nvGrpSpPr>
        <p:grpSpPr>
          <a:xfrm>
            <a:off x="592716" y="1978798"/>
            <a:ext cx="7349653" cy="3587721"/>
            <a:chOff x="688181" y="2196747"/>
            <a:chExt cx="7349653" cy="3330273"/>
          </a:xfrm>
        </p:grpSpPr>
        <p:sp>
          <p:nvSpPr>
            <p:cNvPr id="45" name="文字方塊 44"/>
            <p:cNvSpPr txBox="1"/>
            <p:nvPr/>
          </p:nvSpPr>
          <p:spPr>
            <a:xfrm>
              <a:off x="831492" y="5170605"/>
              <a:ext cx="764697" cy="34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C00000"/>
                  </a:solidFill>
                </a:rPr>
                <a:t>Target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3766955" y="5184191"/>
              <a:ext cx="1263679" cy="34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Syn. Source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7180746" y="5157352"/>
              <a:ext cx="764697" cy="34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C00000"/>
                  </a:solidFill>
                </a:rPr>
                <a:t>Target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688181" y="2237638"/>
              <a:ext cx="824072" cy="34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Source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3725620" y="2258191"/>
              <a:ext cx="1204304" cy="34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C00000"/>
                  </a:solidFill>
                </a:rPr>
                <a:t>Syn. Target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7213762" y="2196747"/>
              <a:ext cx="824072" cy="342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002060"/>
                  </a:solidFill>
                </a:rPr>
                <a:t>Source</a:t>
              </a:r>
              <a:endParaRPr lang="zh-TW" alt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946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246118" y="1141074"/>
            <a:ext cx="8599432" cy="554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Subjective evaluations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44897" y="1812017"/>
            <a:ext cx="3456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18: MOS for naturalness.</a:t>
            </a:r>
            <a:endParaRPr lang="zh-TW" altLang="en-US" sz="2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"/>
          <a:stretch/>
        </p:blipFill>
        <p:spPr>
          <a:xfrm>
            <a:off x="4100960" y="2517722"/>
            <a:ext cx="4874163" cy="164305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9248"/>
            <a:ext cx="4343438" cy="16430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825458" y="1396499"/>
            <a:ext cx="37805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19: Similarity of to source and to target speakers.</a:t>
            </a:r>
            <a:r>
              <a:rPr lang="zh-TW" altLang="en-US" sz="2000" dirty="0"/>
              <a:t> </a:t>
            </a:r>
            <a:r>
              <a:rPr lang="en-US" altLang="zh-TW" sz="2000" dirty="0"/>
              <a:t>S: Source; T:Target; P: Proposed; B:Baseline</a:t>
            </a:r>
            <a:r>
              <a:rPr lang="zh-TW" altLang="en-US" sz="2000" dirty="0"/>
              <a:t>　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zh-TW" dirty="0"/>
              <a:t>Voice Conversion (</a:t>
            </a:r>
            <a:r>
              <a:rPr lang="en-US" altLang="zh-TW" dirty="0" err="1"/>
              <a:t>CycleGAN</a:t>
            </a:r>
            <a:r>
              <a:rPr lang="en-US" altLang="zh-TW" dirty="0"/>
              <a:t>-VC)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80013" y="5575540"/>
            <a:ext cx="7965572" cy="110799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1. The proposed method uses </a:t>
            </a:r>
            <a:r>
              <a:rPr lang="en-US" altLang="zh-TW" sz="2200" b="1" dirty="0"/>
              <a:t>non-parallel</a:t>
            </a:r>
            <a:r>
              <a:rPr lang="en-US" altLang="zh-TW" sz="2200" dirty="0"/>
              <a:t> data.</a:t>
            </a:r>
          </a:p>
          <a:p>
            <a:endParaRPr lang="en-US" altLang="zh-TW" sz="2200" dirty="0"/>
          </a:p>
          <a:p>
            <a:endParaRPr lang="en-US" altLang="zh-TW" sz="2200" dirty="0"/>
          </a:p>
        </p:txBody>
      </p:sp>
      <p:sp>
        <p:nvSpPr>
          <p:cNvPr id="13" name="矩形 12"/>
          <p:cNvSpPr/>
          <p:nvPr/>
        </p:nvSpPr>
        <p:spPr>
          <a:xfrm>
            <a:off x="5160801" y="2649972"/>
            <a:ext cx="424024" cy="133145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874556" y="2649971"/>
            <a:ext cx="424024" cy="133145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970551" y="2659497"/>
            <a:ext cx="424024" cy="133145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7884331" y="2659496"/>
            <a:ext cx="424024" cy="133145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208564" y="3036770"/>
            <a:ext cx="931246" cy="8338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233417" y="3083485"/>
            <a:ext cx="951233" cy="8288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95187" y="5916297"/>
            <a:ext cx="75664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2. For naturalness, the proposed method outperforms baseline.</a:t>
            </a:r>
          </a:p>
        </p:txBody>
      </p:sp>
      <p:sp>
        <p:nvSpPr>
          <p:cNvPr id="6" name="矩形 5"/>
          <p:cNvSpPr/>
          <p:nvPr/>
        </p:nvSpPr>
        <p:spPr>
          <a:xfrm>
            <a:off x="595187" y="6273573"/>
            <a:ext cx="84243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3. For similarity, the proposed method is comparable to the baseline.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5160801" y="4187268"/>
            <a:ext cx="3266358" cy="1147230"/>
            <a:chOff x="5012807" y="4411800"/>
            <a:chExt cx="4012090" cy="1619830"/>
          </a:xfrm>
        </p:grpSpPr>
        <p:grpSp>
          <p:nvGrpSpPr>
            <p:cNvPr id="17" name="群組 16"/>
            <p:cNvGrpSpPr/>
            <p:nvPr/>
          </p:nvGrpSpPr>
          <p:grpSpPr>
            <a:xfrm>
              <a:off x="5012807" y="4411800"/>
              <a:ext cx="1812200" cy="837323"/>
              <a:chOff x="130123" y="2581034"/>
              <a:chExt cx="1812200" cy="837323"/>
            </a:xfrm>
          </p:grpSpPr>
          <p:pic>
            <p:nvPicPr>
              <p:cNvPr id="18" name="圖片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123" y="2581034"/>
                <a:ext cx="715349" cy="738068"/>
              </a:xfrm>
              <a:prstGeom prst="rect">
                <a:avLst/>
              </a:prstGeom>
            </p:spPr>
          </p:pic>
          <p:sp>
            <p:nvSpPr>
              <p:cNvPr id="23" name="文字方塊 22"/>
              <p:cNvSpPr txBox="1"/>
              <p:nvPr/>
            </p:nvSpPr>
            <p:spPr>
              <a:xfrm>
                <a:off x="521043" y="2648916"/>
                <a:ext cx="14212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200" dirty="0"/>
                  <a:t>Target speaker</a:t>
                </a:r>
                <a:endParaRPr lang="zh-TW" altLang="en-US" sz="2200" dirty="0"/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7142965" y="4461427"/>
              <a:ext cx="1881932" cy="818110"/>
              <a:chOff x="6077542" y="1299631"/>
              <a:chExt cx="1881932" cy="818110"/>
            </a:xfrm>
          </p:grpSpPr>
          <p:pic>
            <p:nvPicPr>
              <p:cNvPr id="25" name="圖片 2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7542" y="1299631"/>
                <a:ext cx="715349" cy="738068"/>
              </a:xfrm>
              <a:prstGeom prst="rect">
                <a:avLst/>
              </a:prstGeom>
            </p:spPr>
          </p:pic>
          <p:sp>
            <p:nvSpPr>
              <p:cNvPr id="26" name="文字方塊 25"/>
              <p:cNvSpPr txBox="1"/>
              <p:nvPr/>
            </p:nvSpPr>
            <p:spPr>
              <a:xfrm>
                <a:off x="6568204" y="1348300"/>
                <a:ext cx="139127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200" dirty="0"/>
                  <a:t>Source speaker</a:t>
                </a:r>
                <a:endParaRPr lang="zh-TW" altLang="en-US" sz="2200" dirty="0"/>
              </a:p>
            </p:txBody>
          </p:sp>
        </p:grpSp>
        <p:sp>
          <p:nvSpPr>
            <p:cNvPr id="27" name="向下箭號 26"/>
            <p:cNvSpPr/>
            <p:nvPr/>
          </p:nvSpPr>
          <p:spPr>
            <a:xfrm>
              <a:off x="7918206" y="5519604"/>
              <a:ext cx="484632" cy="512026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向下箭號 27"/>
            <p:cNvSpPr/>
            <p:nvPr/>
          </p:nvSpPr>
          <p:spPr>
            <a:xfrm rot="10800000">
              <a:off x="5485839" y="5510043"/>
              <a:ext cx="484632" cy="51202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922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4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52" y="1027933"/>
            <a:ext cx="8616832" cy="5351962"/>
          </a:xfrm>
        </p:spPr>
        <p:txBody>
          <a:bodyPr>
            <a:normAutofit/>
          </a:bodyPr>
          <a:lstStyle/>
          <a:p>
            <a:r>
              <a:rPr lang="en-US" altLang="zh-TW" dirty="0"/>
              <a:t>Multi-target VC </a:t>
            </a:r>
            <a:r>
              <a:rPr lang="en-US" altLang="zh-TW" sz="2000" dirty="0">
                <a:solidFill>
                  <a:srgbClr val="0000FF"/>
                </a:solidFill>
              </a:rPr>
              <a:t>[Chou et al., </a:t>
            </a:r>
            <a:r>
              <a:rPr lang="en-US" altLang="zh-TW" sz="2000" dirty="0" err="1">
                <a:solidFill>
                  <a:srgbClr val="0000FF"/>
                </a:solidFill>
              </a:rPr>
              <a:t>arxiv</a:t>
            </a:r>
            <a:r>
              <a:rPr lang="en-US" altLang="zh-TW" sz="2000" dirty="0">
                <a:solidFill>
                  <a:srgbClr val="0000FF"/>
                </a:solidFill>
              </a:rPr>
              <a:t> 2018]</a:t>
            </a:r>
            <a:endParaRPr lang="en-US" altLang="zh-TW" dirty="0">
              <a:solidFill>
                <a:srgbClr val="0000FF"/>
              </a:solidFill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91" name="圖片 90"/>
          <p:cNvPicPr preferRelativeResize="0">
            <a:picLocks/>
          </p:cNvPicPr>
          <p:nvPr/>
        </p:nvPicPr>
        <p:blipFill rotWithShape="1">
          <a:blip r:embed="rId3"/>
          <a:srcRect l="12992" t="7892" r="9469" b="10966"/>
          <a:stretch/>
        </p:blipFill>
        <p:spPr>
          <a:xfrm>
            <a:off x="176572" y="4762490"/>
            <a:ext cx="1149161" cy="582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矩形 117"/>
              <p:cNvSpPr/>
              <p:nvPr/>
            </p:nvSpPr>
            <p:spPr>
              <a:xfrm>
                <a:off x="2844260" y="5069517"/>
                <a:ext cx="899294" cy="341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𝑒𝑛𝑐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矩形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260" y="5069517"/>
                <a:ext cx="899294" cy="341285"/>
              </a:xfrm>
              <a:prstGeom prst="rect">
                <a:avLst/>
              </a:prstGeom>
              <a:blipFill>
                <a:blip r:embed="rId4"/>
                <a:stretch>
                  <a:fillRect r="-680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矩形 130"/>
              <p:cNvSpPr/>
              <p:nvPr/>
            </p:nvSpPr>
            <p:spPr>
              <a:xfrm>
                <a:off x="565845" y="5321835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1" name="矩形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" y="5321835"/>
                <a:ext cx="3706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60" y="139045"/>
            <a:ext cx="7886700" cy="994172"/>
          </a:xfrm>
        </p:spPr>
        <p:txBody>
          <a:bodyPr/>
          <a:lstStyle/>
          <a:p>
            <a:r>
              <a:rPr lang="en-US" altLang="zh-TW" dirty="0"/>
              <a:t>Voice Conversion </a:t>
            </a: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E985631F-2476-4002-8660-49D89D13C625}"/>
              </a:ext>
            </a:extLst>
          </p:cNvPr>
          <p:cNvSpPr txBox="1">
            <a:spLocks/>
          </p:cNvSpPr>
          <p:nvPr/>
        </p:nvSpPr>
        <p:spPr>
          <a:xfrm>
            <a:off x="2205057" y="1827486"/>
            <a:ext cx="8940227" cy="4152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300" dirty="0"/>
          </a:p>
          <a:p>
            <a:endParaRPr lang="en-US" altLang="zh-TW" sz="300" dirty="0"/>
          </a:p>
          <a:p>
            <a:pPr marL="0" indent="0">
              <a:buNone/>
            </a:pPr>
            <a:endParaRPr lang="en-US" altLang="zh-TW" sz="300" dirty="0"/>
          </a:p>
          <a:p>
            <a:pPr marL="214313" indent="-214313"/>
            <a:endParaRPr lang="en-US" altLang="zh-TW" sz="2000" b="1" i="1" dirty="0">
              <a:solidFill>
                <a:schemeClr val="tx2"/>
              </a:solidFill>
            </a:endParaRPr>
          </a:p>
          <a:p>
            <a:pPr marL="214313" indent="-214313"/>
            <a:endParaRPr lang="en-US" altLang="zh-TW" sz="20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zh-TW" altLang="en-US" sz="2000" b="1" i="1" dirty="0">
              <a:solidFill>
                <a:schemeClr val="tx2"/>
              </a:solidFill>
            </a:endParaRPr>
          </a:p>
          <a:p>
            <a:endParaRPr lang="zh-TW" altLang="en-US" sz="2400" dirty="0"/>
          </a:p>
        </p:txBody>
      </p:sp>
      <p:sp>
        <p:nvSpPr>
          <p:cNvPr id="16" name="箭號: 向右 14">
            <a:extLst>
              <a:ext uri="{FF2B5EF4-FFF2-40B4-BE49-F238E27FC236}">
                <a16:creationId xmlns:a16="http://schemas.microsoft.com/office/drawing/2014/main" id="{74ACB8BE-0A5D-4C56-B556-207C34901E5C}"/>
              </a:ext>
            </a:extLst>
          </p:cNvPr>
          <p:cNvSpPr/>
          <p:nvPr/>
        </p:nvSpPr>
        <p:spPr>
          <a:xfrm>
            <a:off x="1857945" y="2931149"/>
            <a:ext cx="475574" cy="1101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7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>
            <a:off x="3428857" y="2933322"/>
            <a:ext cx="874486" cy="110169"/>
          </a:xfrm>
          <a:prstGeom prst="rightArrow">
            <a:avLst/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DA0DD7C-03D9-4027-92BF-F54C69D01976}"/>
              </a:ext>
            </a:extLst>
          </p:cNvPr>
          <p:cNvSpPr/>
          <p:nvPr/>
        </p:nvSpPr>
        <p:spPr>
          <a:xfrm>
            <a:off x="4299839" y="1833497"/>
            <a:ext cx="1085303" cy="643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200" b="1" i="1" dirty="0">
                <a:solidFill>
                  <a:schemeClr val="accent6">
                    <a:lumMod val="50000"/>
                  </a:schemeClr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0001361-E9BB-4D53-9A0E-54F47C85241B}"/>
                  </a:ext>
                </a:extLst>
              </p:cNvPr>
              <p:cNvSpPr/>
              <p:nvPr/>
            </p:nvSpPr>
            <p:spPr>
              <a:xfrm>
                <a:off x="2350787" y="2672487"/>
                <a:ext cx="1085303" cy="64911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altLang="zh-TW" sz="2200" b="1" i="1" dirty="0">
                    <a:solidFill>
                      <a:schemeClr val="tx1"/>
                    </a:solidFill>
                  </a:rPr>
                  <a:t>nc</a:t>
                </a:r>
                <a:endParaRPr lang="zh-TW" altLang="en-US" sz="22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0001361-E9BB-4D53-9A0E-54F47C852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787" y="2672487"/>
                <a:ext cx="1085303" cy="649118"/>
              </a:xfrm>
              <a:prstGeom prst="rect">
                <a:avLst/>
              </a:prstGeom>
              <a:blipFill>
                <a:blip r:embed="rId6"/>
                <a:stretch>
                  <a:fillRect b="-917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圖片 18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CAA6F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28" y="2075363"/>
            <a:ext cx="643583" cy="599319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39" y="2035913"/>
            <a:ext cx="643583" cy="599319"/>
          </a:xfrm>
          <a:prstGeom prst="rect">
            <a:avLst/>
          </a:prstGeom>
        </p:spPr>
      </p:pic>
      <p:pic>
        <p:nvPicPr>
          <p:cNvPr id="32" name="圖片 31"/>
          <p:cNvPicPr preferRelativeResize="0">
            <a:picLocks/>
          </p:cNvPicPr>
          <p:nvPr/>
        </p:nvPicPr>
        <p:blipFill rotWithShape="1">
          <a:blip r:embed="rId3"/>
          <a:srcRect l="12992" t="7892" r="9469" b="10966"/>
          <a:stretch/>
        </p:blipFill>
        <p:spPr>
          <a:xfrm>
            <a:off x="784285" y="2696466"/>
            <a:ext cx="1133592" cy="584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33" name="圖片 32"/>
          <p:cNvPicPr preferRelativeResize="0">
            <a:picLocks/>
          </p:cNvPicPr>
          <p:nvPr/>
        </p:nvPicPr>
        <p:blipFill rotWithShape="1">
          <a:blip r:embed="rId9"/>
          <a:srcRect l="12987" t="7580" r="9583" b="11314"/>
          <a:stretch/>
        </p:blipFill>
        <p:spPr>
          <a:xfrm>
            <a:off x="7383295" y="2723391"/>
            <a:ext cx="1133592" cy="584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30001361-E9BB-4D53-9A0E-54F47C85241B}"/>
              </a:ext>
            </a:extLst>
          </p:cNvPr>
          <p:cNvSpPr/>
          <p:nvPr/>
        </p:nvSpPr>
        <p:spPr>
          <a:xfrm>
            <a:off x="4327613" y="2662651"/>
            <a:ext cx="1085303" cy="64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i="1" dirty="0">
                <a:solidFill>
                  <a:srgbClr val="002060"/>
                </a:solidFill>
              </a:rPr>
              <a:t>Dec</a:t>
            </a:r>
            <a:endParaRPr lang="zh-TW" altLang="en-US" sz="2200" b="1" i="1" dirty="0">
              <a:solidFill>
                <a:srgbClr val="002060"/>
              </a:solidFill>
            </a:endParaRPr>
          </a:p>
        </p:txBody>
      </p:sp>
      <p:sp>
        <p:nvSpPr>
          <p:cNvPr id="44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>
            <a:off x="5412916" y="2938486"/>
            <a:ext cx="475574" cy="1101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822192" y="1868566"/>
                <a:ext cx="337759" cy="29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192" y="1868566"/>
                <a:ext cx="337759" cy="299902"/>
              </a:xfrm>
              <a:prstGeom prst="rect">
                <a:avLst/>
              </a:prstGeom>
              <a:blipFill>
                <a:blip r:embed="rId10"/>
                <a:stretch>
                  <a:fillRect b="-306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>
            <a:off x="5387222" y="2052954"/>
            <a:ext cx="475574" cy="1101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52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>
            <a:off x="3716849" y="2074305"/>
            <a:ext cx="582990" cy="110169"/>
          </a:xfrm>
          <a:prstGeom prst="rightArrow">
            <a:avLst/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53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 rot="16200000">
            <a:off x="3297860" y="2482894"/>
            <a:ext cx="881034" cy="111710"/>
          </a:xfrm>
          <a:prstGeom prst="rightArrow">
            <a:avLst/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54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 rot="16200000">
            <a:off x="4738719" y="3384758"/>
            <a:ext cx="263092" cy="122063"/>
          </a:xfrm>
          <a:prstGeom prst="rightArrow">
            <a:avLst/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/>
              <p:cNvSpPr/>
              <p:nvPr/>
            </p:nvSpPr>
            <p:spPr>
              <a:xfrm>
                <a:off x="4335175" y="3548011"/>
                <a:ext cx="337759" cy="29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175" y="3548011"/>
                <a:ext cx="337759" cy="299902"/>
              </a:xfrm>
              <a:prstGeom prst="rect">
                <a:avLst/>
              </a:prstGeom>
              <a:blipFill>
                <a:blip r:embed="rId11"/>
                <a:stretch>
                  <a:fillRect b="-326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群組 55"/>
          <p:cNvGrpSpPr/>
          <p:nvPr/>
        </p:nvGrpSpPr>
        <p:grpSpPr>
          <a:xfrm>
            <a:off x="6186495" y="2075363"/>
            <a:ext cx="1339236" cy="599319"/>
            <a:chOff x="6470899" y="1312122"/>
            <a:chExt cx="1488575" cy="738068"/>
          </a:xfrm>
        </p:grpSpPr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899" y="1312122"/>
              <a:ext cx="715349" cy="738068"/>
            </a:xfrm>
            <a:prstGeom prst="rect">
              <a:avLst/>
            </a:prstGeom>
          </p:spPr>
        </p:pic>
        <p:sp>
          <p:nvSpPr>
            <p:cNvPr id="58" name="文字方塊 57"/>
            <p:cNvSpPr txBox="1"/>
            <p:nvPr/>
          </p:nvSpPr>
          <p:spPr>
            <a:xfrm>
              <a:off x="6568204" y="1348300"/>
              <a:ext cx="13912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TW" altLang="en-US" sz="2200" dirty="0"/>
            </a:p>
          </p:txBody>
        </p:sp>
      </p:grpSp>
      <p:pic>
        <p:nvPicPr>
          <p:cNvPr id="59" name="圖片 58"/>
          <p:cNvPicPr preferRelativeResize="0">
            <a:picLocks/>
          </p:cNvPicPr>
          <p:nvPr/>
        </p:nvPicPr>
        <p:blipFill rotWithShape="1">
          <a:blip r:embed="rId3"/>
          <a:srcRect l="12992" t="7892" r="9469" b="10966"/>
          <a:stretch/>
        </p:blipFill>
        <p:spPr>
          <a:xfrm>
            <a:off x="5934543" y="2723391"/>
            <a:ext cx="1133592" cy="584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4643383" y="3559425"/>
                <a:ext cx="644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9966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TW" b="1" i="1" smtClean="0">
                        <a:solidFill>
                          <a:srgbClr val="9966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····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383" y="3559425"/>
                <a:ext cx="644728" cy="369332"/>
              </a:xfrm>
              <a:prstGeom prst="rect">
                <a:avLst/>
              </a:prstGeom>
              <a:blipFill>
                <a:blip r:embed="rId12"/>
                <a:stretch>
                  <a:fillRect l="-3810" t="-13333" r="-8571" b="-2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矩形 118"/>
              <p:cNvSpPr/>
              <p:nvPr/>
            </p:nvSpPr>
            <p:spPr>
              <a:xfrm>
                <a:off x="3395921" y="3040208"/>
                <a:ext cx="889645" cy="34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𝑒𝑛𝑐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9" name="矩形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921" y="3040208"/>
                <a:ext cx="889645" cy="342731"/>
              </a:xfrm>
              <a:prstGeom prst="rect">
                <a:avLst/>
              </a:prstGeom>
              <a:blipFill>
                <a:blip r:embed="rId13"/>
                <a:stretch>
                  <a:fillRect r="-1370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箭號: 向右 14">
            <a:extLst>
              <a:ext uri="{FF2B5EF4-FFF2-40B4-BE49-F238E27FC236}">
                <a16:creationId xmlns:a16="http://schemas.microsoft.com/office/drawing/2014/main" id="{74ACB8BE-0A5D-4C56-B556-207C34901E5C}"/>
              </a:ext>
            </a:extLst>
          </p:cNvPr>
          <p:cNvSpPr/>
          <p:nvPr/>
        </p:nvSpPr>
        <p:spPr>
          <a:xfrm>
            <a:off x="1264976" y="4996182"/>
            <a:ext cx="482106" cy="1097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86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>
            <a:off x="2857463" y="4998347"/>
            <a:ext cx="886495" cy="109704"/>
          </a:xfrm>
          <a:prstGeom prst="rightArrow">
            <a:avLst/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30001361-E9BB-4D53-9A0E-54F47C85241B}"/>
                  </a:ext>
                </a:extLst>
              </p:cNvPr>
              <p:cNvSpPr/>
              <p:nvPr/>
            </p:nvSpPr>
            <p:spPr>
              <a:xfrm>
                <a:off x="1764588" y="4738612"/>
                <a:ext cx="1100208" cy="64637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altLang="zh-TW" sz="2200" b="1" i="1" dirty="0">
                    <a:solidFill>
                      <a:schemeClr val="tx1"/>
                    </a:solidFill>
                  </a:rPr>
                  <a:t>nc</a:t>
                </a:r>
                <a:endParaRPr lang="zh-TW" altLang="en-US" sz="22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30001361-E9BB-4D53-9A0E-54F47C852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88" y="4738612"/>
                <a:ext cx="1100208" cy="646379"/>
              </a:xfrm>
              <a:prstGeom prst="rect">
                <a:avLst/>
              </a:prstGeom>
              <a:blipFill>
                <a:blip r:embed="rId14"/>
                <a:stretch>
                  <a:fillRect b="-1852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" name="圖片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6" y="4104725"/>
            <a:ext cx="652421" cy="596791"/>
          </a:xfrm>
          <a:prstGeom prst="rect">
            <a:avLst/>
          </a:prstGeom>
        </p:spPr>
      </p:pic>
      <p:sp>
        <p:nvSpPr>
          <p:cNvPr id="93" name="矩形 92">
            <a:extLst>
              <a:ext uri="{FF2B5EF4-FFF2-40B4-BE49-F238E27FC236}">
                <a16:creationId xmlns:a16="http://schemas.microsoft.com/office/drawing/2014/main" id="{30001361-E9BB-4D53-9A0E-54F47C85241B}"/>
              </a:ext>
            </a:extLst>
          </p:cNvPr>
          <p:cNvSpPr/>
          <p:nvPr/>
        </p:nvSpPr>
        <p:spPr>
          <a:xfrm>
            <a:off x="3768562" y="4728818"/>
            <a:ext cx="1100208" cy="646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i="1" dirty="0">
                <a:solidFill>
                  <a:srgbClr val="002060"/>
                </a:solidFill>
              </a:rPr>
              <a:t>Dec</a:t>
            </a:r>
            <a:endParaRPr lang="zh-TW" altLang="en-US" sz="2200" b="1" i="1" dirty="0">
              <a:solidFill>
                <a:srgbClr val="002060"/>
              </a:solidFill>
            </a:endParaRPr>
          </a:p>
        </p:txBody>
      </p:sp>
      <p:sp>
        <p:nvSpPr>
          <p:cNvPr id="94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 rot="3004177">
            <a:off x="4816271" y="5187034"/>
            <a:ext cx="483074" cy="11554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pic>
        <p:nvPicPr>
          <p:cNvPr id="103" name="圖片 102"/>
          <p:cNvPicPr preferRelativeResize="0">
            <a:picLocks/>
          </p:cNvPicPr>
          <p:nvPr/>
        </p:nvPicPr>
        <p:blipFill rotWithShape="1">
          <a:blip r:embed="rId3"/>
          <a:srcRect l="12992" t="7892" r="9469" b="10966"/>
          <a:stretch/>
        </p:blipFill>
        <p:spPr>
          <a:xfrm>
            <a:off x="5750276" y="4779023"/>
            <a:ext cx="1149161" cy="582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矩形 103"/>
              <p:cNvSpPr/>
              <p:nvPr/>
            </p:nvSpPr>
            <p:spPr>
              <a:xfrm>
                <a:off x="4156775" y="4127619"/>
                <a:ext cx="380855" cy="341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TW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4" name="矩形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775" y="4127619"/>
                <a:ext cx="380855" cy="341285"/>
              </a:xfrm>
              <a:prstGeom prst="rect">
                <a:avLst/>
              </a:prstGeom>
              <a:blipFill>
                <a:blip r:embed="rId15"/>
                <a:stretch>
                  <a:fillRect l="-4839" r="-14516" b="-232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 rot="5400000">
            <a:off x="4206084" y="4540607"/>
            <a:ext cx="261981" cy="123739"/>
          </a:xfrm>
          <a:prstGeom prst="rightArrow">
            <a:avLst/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30001361-E9BB-4D53-9A0E-54F47C85241B}"/>
                  </a:ext>
                </a:extLst>
              </p:cNvPr>
              <p:cNvSpPr/>
              <p:nvPr/>
            </p:nvSpPr>
            <p:spPr>
              <a:xfrm>
                <a:off x="3786970" y="5596104"/>
                <a:ext cx="1100208" cy="56396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1" i="1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zh-TW" altLang="en-US" sz="2200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30001361-E9BB-4D53-9A0E-54F47C852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970" y="5596104"/>
                <a:ext cx="1100208" cy="56396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矩形 108"/>
              <p:cNvSpPr/>
              <p:nvPr/>
            </p:nvSpPr>
            <p:spPr>
              <a:xfrm>
                <a:off x="4160040" y="6354223"/>
                <a:ext cx="380855" cy="341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TW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9" name="矩形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040" y="6354223"/>
                <a:ext cx="380855" cy="341285"/>
              </a:xfrm>
              <a:prstGeom prst="rect">
                <a:avLst/>
              </a:prstGeom>
              <a:blipFill>
                <a:blip r:embed="rId17"/>
                <a:stretch>
                  <a:fillRect l="-4762" r="-12698" b="-232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 rot="16200000">
            <a:off x="4219478" y="6234356"/>
            <a:ext cx="261981" cy="123739"/>
          </a:xfrm>
          <a:prstGeom prst="rightArrow">
            <a:avLst/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11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 rot="18541729">
            <a:off x="4820719" y="5614290"/>
            <a:ext cx="474734" cy="901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12" name="橢圓 111"/>
          <p:cNvSpPr/>
          <p:nvPr/>
        </p:nvSpPr>
        <p:spPr>
          <a:xfrm>
            <a:off x="5186013" y="5287278"/>
            <a:ext cx="351777" cy="33266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4" name="直線接點 113"/>
          <p:cNvCxnSpPr>
            <a:stCxn id="112" idx="2"/>
            <a:endCxn id="112" idx="6"/>
          </p:cNvCxnSpPr>
          <p:nvPr/>
        </p:nvCxnSpPr>
        <p:spPr>
          <a:xfrm>
            <a:off x="5186013" y="5453609"/>
            <a:ext cx="35177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接點 115"/>
          <p:cNvCxnSpPr>
            <a:stCxn id="112" idx="0"/>
            <a:endCxn id="112" idx="4"/>
          </p:cNvCxnSpPr>
          <p:nvPr/>
        </p:nvCxnSpPr>
        <p:spPr>
          <a:xfrm>
            <a:off x="5361901" y="5287278"/>
            <a:ext cx="0" cy="3326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箭號: 向右 14">
            <a:extLst>
              <a:ext uri="{FF2B5EF4-FFF2-40B4-BE49-F238E27FC236}">
                <a16:creationId xmlns:a16="http://schemas.microsoft.com/office/drawing/2014/main" id="{74ACB8BE-0A5D-4C56-B556-207C34901E5C}"/>
              </a:ext>
            </a:extLst>
          </p:cNvPr>
          <p:cNvSpPr/>
          <p:nvPr/>
        </p:nvSpPr>
        <p:spPr>
          <a:xfrm>
            <a:off x="5186013" y="5415430"/>
            <a:ext cx="2004033" cy="944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6DA0DD7C-03D9-4027-92BF-F54C69D01976}"/>
              </a:ext>
            </a:extLst>
          </p:cNvPr>
          <p:cNvSpPr/>
          <p:nvPr/>
        </p:nvSpPr>
        <p:spPr>
          <a:xfrm>
            <a:off x="7188515" y="5298767"/>
            <a:ext cx="1100208" cy="6403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200" b="1" i="1" dirty="0">
                <a:solidFill>
                  <a:schemeClr val="accent6">
                    <a:lumMod val="50000"/>
                  </a:schemeClr>
                </a:solidFill>
              </a:rPr>
              <a:t>D+C</a:t>
            </a:r>
          </a:p>
        </p:txBody>
      </p:sp>
      <p:pic>
        <p:nvPicPr>
          <p:cNvPr id="121" name="圖片 120"/>
          <p:cNvPicPr>
            <a:picLocks noChangeAspect="1"/>
          </p:cNvPicPr>
          <p:nvPr/>
        </p:nvPicPr>
        <p:blipFill rotWithShape="1"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3" t="67484" r="25346" b="-1984"/>
          <a:stretch/>
        </p:blipFill>
        <p:spPr>
          <a:xfrm>
            <a:off x="5969465" y="4081848"/>
            <a:ext cx="624941" cy="646736"/>
          </a:xfrm>
          <a:prstGeom prst="rect">
            <a:avLst/>
          </a:prstGeom>
        </p:spPr>
      </p:pic>
      <p:pic>
        <p:nvPicPr>
          <p:cNvPr id="122" name="圖片 121"/>
          <p:cNvPicPr preferRelativeResize="0">
            <a:picLocks/>
          </p:cNvPicPr>
          <p:nvPr/>
        </p:nvPicPr>
        <p:blipFill rotWithShape="1">
          <a:blip r:embed="rId3"/>
          <a:srcRect l="12992" t="7892" r="9469" b="10966"/>
          <a:stretch/>
        </p:blipFill>
        <p:spPr>
          <a:xfrm>
            <a:off x="5731250" y="6100428"/>
            <a:ext cx="1149161" cy="582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23" name="矩形 122"/>
          <p:cNvSpPr/>
          <p:nvPr/>
        </p:nvSpPr>
        <p:spPr>
          <a:xfrm>
            <a:off x="7079021" y="6137468"/>
            <a:ext cx="622920" cy="597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Real 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data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4" name="箭號: 向右 14">
            <a:extLst>
              <a:ext uri="{FF2B5EF4-FFF2-40B4-BE49-F238E27FC236}">
                <a16:creationId xmlns:a16="http://schemas.microsoft.com/office/drawing/2014/main" id="{74ACB8BE-0A5D-4C56-B556-207C34901E5C}"/>
              </a:ext>
            </a:extLst>
          </p:cNvPr>
          <p:cNvSpPr/>
          <p:nvPr/>
        </p:nvSpPr>
        <p:spPr>
          <a:xfrm>
            <a:off x="6321420" y="5745288"/>
            <a:ext cx="879442" cy="1097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25" name="箭號: 向右 15">
            <a:extLst>
              <a:ext uri="{FF2B5EF4-FFF2-40B4-BE49-F238E27FC236}">
                <a16:creationId xmlns:a16="http://schemas.microsoft.com/office/drawing/2014/main" id="{7E10B9E3-902D-4CD8-9977-AA4697900348}"/>
              </a:ext>
            </a:extLst>
          </p:cNvPr>
          <p:cNvSpPr/>
          <p:nvPr/>
        </p:nvSpPr>
        <p:spPr>
          <a:xfrm rot="16200000">
            <a:off x="6187373" y="5848202"/>
            <a:ext cx="261981" cy="123739"/>
          </a:xfrm>
          <a:prstGeom prst="rightArrow">
            <a:avLst/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矩形 127"/>
              <p:cNvSpPr/>
              <p:nvPr/>
            </p:nvSpPr>
            <p:spPr>
              <a:xfrm>
                <a:off x="1149808" y="3261123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8" name="矩形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08" y="3261123"/>
                <a:ext cx="37061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矩形 128"/>
              <p:cNvSpPr/>
              <p:nvPr/>
            </p:nvSpPr>
            <p:spPr>
              <a:xfrm>
                <a:off x="5650788" y="3362830"/>
                <a:ext cx="16989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𝑑𝑒𝑐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𝑒𝑛𝑐</m:t>
                      </m:r>
                      <m:d>
                        <m:d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9" name="矩形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8" y="3362830"/>
                <a:ext cx="1698927" cy="369332"/>
              </a:xfrm>
              <a:prstGeom prst="rect">
                <a:avLst/>
              </a:prstGeom>
              <a:blipFill>
                <a:blip r:embed="rId2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矩形 129"/>
              <p:cNvSpPr/>
              <p:nvPr/>
            </p:nvSpPr>
            <p:spPr>
              <a:xfrm>
                <a:off x="7200862" y="3358732"/>
                <a:ext cx="15043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𝑑𝑒𝑐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𝑒𝑛𝑐</m:t>
                      </m:r>
                      <m:d>
                        <m:d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b="1" i="1">
                          <a:solidFill>
                            <a:srgbClr val="9966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TW" b="1" i="1">
                          <a:solidFill>
                            <a:srgbClr val="9966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0" name="矩形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62" y="3358732"/>
                <a:ext cx="1504330" cy="369332"/>
              </a:xfrm>
              <a:prstGeom prst="rect">
                <a:avLst/>
              </a:prstGeom>
              <a:blipFill>
                <a:blip r:embed="rId21"/>
                <a:stretch>
                  <a:fillRect r="-1376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矩形 131"/>
          <p:cNvSpPr/>
          <p:nvPr/>
        </p:nvSpPr>
        <p:spPr>
          <a:xfrm>
            <a:off x="2271" y="1628433"/>
            <a:ext cx="1463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Stage-1</a:t>
            </a:r>
            <a:endParaRPr lang="zh-TW" altLang="en-US" sz="2400" dirty="0"/>
          </a:p>
        </p:txBody>
      </p:sp>
      <p:sp>
        <p:nvSpPr>
          <p:cNvPr id="133" name="矩形 132"/>
          <p:cNvSpPr/>
          <p:nvPr/>
        </p:nvSpPr>
        <p:spPr>
          <a:xfrm>
            <a:off x="15095" y="3685604"/>
            <a:ext cx="1463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Stage-2</a:t>
            </a:r>
            <a:endParaRPr lang="zh-TW" altLang="en-US" sz="2400" dirty="0"/>
          </a:p>
        </p:txBody>
      </p:sp>
      <p:sp>
        <p:nvSpPr>
          <p:cNvPr id="61" name="箭號: 向右 14">
            <a:extLst>
              <a:ext uri="{FF2B5EF4-FFF2-40B4-BE49-F238E27FC236}">
                <a16:creationId xmlns:a16="http://schemas.microsoft.com/office/drawing/2014/main" id="{74ACB8BE-0A5D-4C56-B556-207C34901E5C}"/>
              </a:ext>
            </a:extLst>
          </p:cNvPr>
          <p:cNvSpPr/>
          <p:nvPr/>
        </p:nvSpPr>
        <p:spPr>
          <a:xfrm>
            <a:off x="8291948" y="5421686"/>
            <a:ext cx="472850" cy="1048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62" name="箭號: 向右 14">
            <a:extLst>
              <a:ext uri="{FF2B5EF4-FFF2-40B4-BE49-F238E27FC236}">
                <a16:creationId xmlns:a16="http://schemas.microsoft.com/office/drawing/2014/main" id="{74ACB8BE-0A5D-4C56-B556-207C34901E5C}"/>
              </a:ext>
            </a:extLst>
          </p:cNvPr>
          <p:cNvSpPr/>
          <p:nvPr/>
        </p:nvSpPr>
        <p:spPr>
          <a:xfrm>
            <a:off x="8291948" y="5683912"/>
            <a:ext cx="472850" cy="951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2" name="矩形 1"/>
          <p:cNvSpPr/>
          <p:nvPr/>
        </p:nvSpPr>
        <p:spPr>
          <a:xfrm>
            <a:off x="8662687" y="5147799"/>
            <a:ext cx="49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F/R</a:t>
            </a:r>
            <a:endParaRPr lang="zh-TW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8737639" y="5652318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ID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609201" y="2827192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···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941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31" grpId="0"/>
      <p:bldP spid="16" grpId="0" animBg="1"/>
      <p:bldP spid="17" grpId="0" animBg="1"/>
      <p:bldP spid="20" grpId="0" animBg="1"/>
      <p:bldP spid="15" grpId="0" animBg="1"/>
      <p:bldP spid="29" grpId="0" animBg="1"/>
      <p:bldP spid="44" grpId="0" animBg="1"/>
      <p:bldP spid="8" grpId="0"/>
      <p:bldP spid="49" grpId="0" animBg="1"/>
      <p:bldP spid="52" grpId="0" animBg="1"/>
      <p:bldP spid="53" grpId="0" animBg="1"/>
      <p:bldP spid="54" grpId="0" animBg="1"/>
      <p:bldP spid="55" grpId="0"/>
      <p:bldP spid="60" grpId="0"/>
      <p:bldP spid="119" grpId="0"/>
      <p:bldP spid="85" grpId="0" animBg="1"/>
      <p:bldP spid="86" grpId="0" animBg="1"/>
      <p:bldP spid="88" grpId="0" animBg="1"/>
      <p:bldP spid="93" grpId="0" animBg="1"/>
      <p:bldP spid="94" grpId="0" animBg="1"/>
      <p:bldP spid="104" grpId="0"/>
      <p:bldP spid="107" grpId="0" animBg="1"/>
      <p:bldP spid="108" grpId="0" animBg="1"/>
      <p:bldP spid="109" grpId="0"/>
      <p:bldP spid="110" grpId="0" animBg="1"/>
      <p:bldP spid="111" grpId="0" animBg="1"/>
      <p:bldP spid="112" grpId="0" animBg="1"/>
      <p:bldP spid="117" grpId="0" animBg="1"/>
      <p:bldP spid="120" grpId="0" animBg="1"/>
      <p:bldP spid="123" grpId="0"/>
      <p:bldP spid="124" grpId="0" animBg="1"/>
      <p:bldP spid="125" grpId="0" animBg="1"/>
      <p:bldP spid="128" grpId="0"/>
      <p:bldP spid="129" grpId="0"/>
      <p:bldP spid="130" grpId="0"/>
      <p:bldP spid="132" grpId="0"/>
      <p:bldP spid="133" grpId="0"/>
      <p:bldP spid="61" grpId="0" animBg="1"/>
      <p:bldP spid="62" grpId="0" animBg="1"/>
      <p:bldP spid="2" grpId="0"/>
      <p:bldP spid="6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321178" y="1185320"/>
            <a:ext cx="8599432" cy="554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Subjective evaluations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31" y="118166"/>
            <a:ext cx="7886700" cy="994172"/>
          </a:xfrm>
        </p:spPr>
        <p:txBody>
          <a:bodyPr/>
          <a:lstStyle/>
          <a:p>
            <a:r>
              <a:rPr lang="en-US" altLang="zh-TW" dirty="0"/>
              <a:t>Voice Conversion (Multi-target VC) 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4" y="2348759"/>
            <a:ext cx="7249089" cy="25731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49143" y="1995555"/>
            <a:ext cx="3780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20: Preference test results  </a:t>
            </a:r>
            <a:r>
              <a:rPr lang="zh-TW" altLang="en-US" sz="2000" dirty="0"/>
              <a:t>　</a:t>
            </a:r>
          </a:p>
        </p:txBody>
      </p:sp>
      <p:sp>
        <p:nvSpPr>
          <p:cNvPr id="9" name="矩形 8"/>
          <p:cNvSpPr/>
          <p:nvPr/>
        </p:nvSpPr>
        <p:spPr>
          <a:xfrm>
            <a:off x="925241" y="5015660"/>
            <a:ext cx="7662669" cy="1523494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1. The proposed method uses </a:t>
            </a:r>
            <a:r>
              <a:rPr lang="en-US" altLang="zh-TW" sz="2200" b="1" dirty="0"/>
              <a:t>non-parallel</a:t>
            </a:r>
            <a:r>
              <a:rPr lang="en-US" altLang="zh-TW" sz="2200" dirty="0"/>
              <a:t> data.</a:t>
            </a:r>
          </a:p>
          <a:p>
            <a:endParaRPr lang="en-US" altLang="zh-TW" sz="2200" dirty="0"/>
          </a:p>
          <a:p>
            <a:pPr marL="457200" indent="-457200">
              <a:buAutoNum type="arabicPeriod"/>
            </a:pPr>
            <a:endParaRPr lang="en-US" altLang="zh-TW" sz="2200" dirty="0"/>
          </a:p>
          <a:p>
            <a:endParaRPr lang="en-US" altLang="zh-TW" sz="2200" dirty="0"/>
          </a:p>
          <a:p>
            <a:endParaRPr lang="en-US" altLang="zh-TW" sz="500" dirty="0"/>
          </a:p>
        </p:txBody>
      </p:sp>
      <p:sp>
        <p:nvSpPr>
          <p:cNvPr id="7" name="矩形 6"/>
          <p:cNvSpPr/>
          <p:nvPr/>
        </p:nvSpPr>
        <p:spPr>
          <a:xfrm>
            <a:off x="730384" y="2572119"/>
            <a:ext cx="3587944" cy="21886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925243" y="5348800"/>
            <a:ext cx="71824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2. The multi-target VC approach outperforms one-stage only.</a:t>
            </a:r>
          </a:p>
        </p:txBody>
      </p:sp>
      <p:sp>
        <p:nvSpPr>
          <p:cNvPr id="4" name="矩形 3"/>
          <p:cNvSpPr/>
          <p:nvPr/>
        </p:nvSpPr>
        <p:spPr>
          <a:xfrm>
            <a:off x="925242" y="5746841"/>
            <a:ext cx="7995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3. The multi-target VC approach is comparable to Cycle-GAN-VC in </a:t>
            </a:r>
            <a:br>
              <a:rPr lang="en-US" altLang="zh-TW" sz="2200" dirty="0"/>
            </a:br>
            <a:r>
              <a:rPr lang="en-US" altLang="zh-TW" sz="2200" dirty="0"/>
              <a:t>     terms of the naturalness and the similarity.</a:t>
            </a:r>
          </a:p>
        </p:txBody>
      </p:sp>
      <p:sp>
        <p:nvSpPr>
          <p:cNvPr id="10" name="矩形 9"/>
          <p:cNvSpPr/>
          <p:nvPr/>
        </p:nvSpPr>
        <p:spPr>
          <a:xfrm>
            <a:off x="4391529" y="2565698"/>
            <a:ext cx="3587944" cy="21886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33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4" grpId="0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1874" y="203201"/>
            <a:ext cx="7886700" cy="994172"/>
          </a:xfrm>
        </p:spPr>
        <p:txBody>
          <a:bodyPr/>
          <a:lstStyle/>
          <a:p>
            <a:r>
              <a:rPr lang="en-US" altLang="zh-TW" dirty="0"/>
              <a:t>Outline</a:t>
            </a:r>
            <a:r>
              <a:rPr lang="zh-TW" altLang="en-US" dirty="0"/>
              <a:t> </a:t>
            </a:r>
            <a:r>
              <a:rPr lang="en-US" altLang="zh-TW" dirty="0"/>
              <a:t>of Part II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73100" y="1361550"/>
          <a:ext cx="7912100" cy="484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06CB14CD-9C79-464C-8062-15EB3C2D113F}"/>
              </a:ext>
            </a:extLst>
          </p:cNvPr>
          <p:cNvSpPr/>
          <p:nvPr/>
        </p:nvSpPr>
        <p:spPr>
          <a:xfrm>
            <a:off x="673100" y="3628452"/>
            <a:ext cx="7886700" cy="4204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21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" y="57849"/>
            <a:ext cx="9374039" cy="994172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TW" sz="3600" dirty="0"/>
              <a:t>Speech, Speaker, Emotion Recognition and Lip-reading (Classification Task)</a:t>
            </a:r>
            <a:endParaRPr lang="zh-TW" altLang="en-US" sz="3600" dirty="0"/>
          </a:p>
        </p:txBody>
      </p:sp>
      <p:sp>
        <p:nvSpPr>
          <p:cNvPr id="59" name="矩形 58"/>
          <p:cNvSpPr/>
          <p:nvPr/>
        </p:nvSpPr>
        <p:spPr>
          <a:xfrm>
            <a:off x="1627521" y="1936310"/>
            <a:ext cx="184731" cy="351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135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722250" y="1721103"/>
            <a:ext cx="923876" cy="82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Output</a:t>
            </a:r>
          </a:p>
          <a:p>
            <a:pPr algn="ctr"/>
            <a:r>
              <a:rPr lang="en-US" altLang="zh-TW" sz="2000" dirty="0"/>
              <a:t>label</a:t>
            </a:r>
            <a:endParaRPr lang="zh-TW" altLang="en-US" sz="2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385543" y="5519300"/>
            <a:ext cx="174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Clean data</a:t>
            </a:r>
            <a:endParaRPr lang="zh-TW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5832376" y="3808519"/>
            <a:ext cx="902647" cy="7970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i="1" dirty="0"/>
              <a:t>E</a:t>
            </a:r>
            <a:endParaRPr lang="zh-TW" altLang="en-US" sz="2000" i="1" dirty="0"/>
          </a:p>
        </p:txBody>
      </p:sp>
      <p:sp>
        <p:nvSpPr>
          <p:cNvPr id="14" name="矩形 13"/>
          <p:cNvSpPr/>
          <p:nvPr/>
        </p:nvSpPr>
        <p:spPr>
          <a:xfrm>
            <a:off x="5832376" y="2447273"/>
            <a:ext cx="934993" cy="7917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i="1" dirty="0">
                <a:solidFill>
                  <a:srgbClr val="002060"/>
                </a:solidFill>
              </a:rPr>
              <a:t>G</a:t>
            </a:r>
            <a:endParaRPr lang="zh-TW" alt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73939" y="4884455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8" name="矩形 17"/>
          <p:cNvSpPr/>
          <p:nvPr/>
        </p:nvSpPr>
        <p:spPr>
          <a:xfrm>
            <a:off x="6012849" y="4884455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9" name="矩形 18"/>
          <p:cNvSpPr/>
          <p:nvPr/>
        </p:nvSpPr>
        <p:spPr>
          <a:xfrm>
            <a:off x="6136282" y="4884455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20" name="矩形 19"/>
          <p:cNvSpPr/>
          <p:nvPr/>
        </p:nvSpPr>
        <p:spPr>
          <a:xfrm>
            <a:off x="6259714" y="4884455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21" name="矩形 20"/>
          <p:cNvSpPr/>
          <p:nvPr/>
        </p:nvSpPr>
        <p:spPr>
          <a:xfrm>
            <a:off x="6638325" y="4884455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22" name="直線接點 21"/>
          <p:cNvCxnSpPr/>
          <p:nvPr/>
        </p:nvCxnSpPr>
        <p:spPr>
          <a:xfrm>
            <a:off x="6329978" y="5059694"/>
            <a:ext cx="30834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/>
          <p:cNvGrpSpPr/>
          <p:nvPr/>
        </p:nvGrpSpPr>
        <p:grpSpPr>
          <a:xfrm>
            <a:off x="5877761" y="1716344"/>
            <a:ext cx="834650" cy="662835"/>
            <a:chOff x="6013110" y="4870578"/>
            <a:chExt cx="1402527" cy="1667072"/>
          </a:xfrm>
        </p:grpSpPr>
        <p:sp>
          <p:nvSpPr>
            <p:cNvPr id="29" name="圓角矩形 28"/>
            <p:cNvSpPr/>
            <p:nvPr/>
          </p:nvSpPr>
          <p:spPr>
            <a:xfrm>
              <a:off x="6013110" y="4870580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6215343" y="4870579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6451719" y="4870579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2" name="圓角矩形 31"/>
            <p:cNvSpPr/>
            <p:nvPr/>
          </p:nvSpPr>
          <p:spPr>
            <a:xfrm>
              <a:off x="6653952" y="4870578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7307637" y="4870578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cxnSp>
          <p:nvCxnSpPr>
            <p:cNvPr id="34" name="直線接點 33"/>
            <p:cNvCxnSpPr/>
            <p:nvPr/>
          </p:nvCxnSpPr>
          <p:spPr>
            <a:xfrm>
              <a:off x="6788240" y="5701002"/>
              <a:ext cx="460027" cy="0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ys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單箭頭接點 43"/>
          <p:cNvCxnSpPr/>
          <p:nvPr/>
        </p:nvCxnSpPr>
        <p:spPr>
          <a:xfrm flipV="1">
            <a:off x="6240200" y="4605586"/>
            <a:ext cx="0" cy="2388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V="1">
            <a:off x="6273348" y="3239052"/>
            <a:ext cx="0" cy="573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矩形 90"/>
              <p:cNvSpPr/>
              <p:nvPr/>
            </p:nvSpPr>
            <p:spPr>
              <a:xfrm>
                <a:off x="6170914" y="1262236"/>
                <a:ext cx="396262" cy="46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91" name="矩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914" y="1262236"/>
                <a:ext cx="396262" cy="468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/>
              <p:cNvSpPr/>
              <p:nvPr/>
            </p:nvSpPr>
            <p:spPr>
              <a:xfrm>
                <a:off x="4367305" y="5236975"/>
                <a:ext cx="389850" cy="46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92" name="矩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305" y="5236975"/>
                <a:ext cx="389850" cy="468967"/>
              </a:xfrm>
              <a:prstGeom prst="rect">
                <a:avLst/>
              </a:prstGeom>
              <a:blipFill>
                <a:blip r:embed="rId4"/>
                <a:stretch>
                  <a:fillRect t="-2597" r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5820023" y="3469475"/>
            <a:ext cx="921466" cy="216023"/>
          </a:xfrm>
          <a:prstGeom prst="rect">
            <a:avLst/>
          </a:prstGeom>
          <a:solidFill>
            <a:srgbClr val="99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err="1">
                <a:solidFill>
                  <a:schemeClr val="bg1"/>
                </a:solidFill>
              </a:rPr>
              <a:t>Emb</a:t>
            </a:r>
            <a:r>
              <a:rPr lang="en-US" altLang="zh-TW" sz="2000" dirty="0">
                <a:solidFill>
                  <a:schemeClr val="bg1"/>
                </a:solidFill>
              </a:rPr>
              <a:t>.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3621967" y="5498441"/>
            <a:ext cx="174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Noisy data</a:t>
            </a:r>
            <a:endParaRPr lang="zh-TW" altLang="en-US" sz="2000" dirty="0"/>
          </a:p>
        </p:txBody>
      </p:sp>
      <p:sp>
        <p:nvSpPr>
          <p:cNvPr id="72" name="矩形 71"/>
          <p:cNvSpPr/>
          <p:nvPr/>
        </p:nvSpPr>
        <p:spPr>
          <a:xfrm>
            <a:off x="4141323" y="4869266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3" name="矩形 72"/>
          <p:cNvSpPr/>
          <p:nvPr/>
        </p:nvSpPr>
        <p:spPr>
          <a:xfrm>
            <a:off x="4280233" y="4869266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5" name="矩形 74"/>
          <p:cNvSpPr/>
          <p:nvPr/>
        </p:nvSpPr>
        <p:spPr>
          <a:xfrm>
            <a:off x="4403666" y="4869266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7" name="矩形 76"/>
          <p:cNvSpPr/>
          <p:nvPr/>
        </p:nvSpPr>
        <p:spPr>
          <a:xfrm>
            <a:off x="4527098" y="4869266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8" name="矩形 77"/>
          <p:cNvSpPr/>
          <p:nvPr/>
        </p:nvSpPr>
        <p:spPr>
          <a:xfrm>
            <a:off x="5164263" y="4869266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79" name="直線接點 78"/>
          <p:cNvCxnSpPr/>
          <p:nvPr/>
        </p:nvCxnSpPr>
        <p:spPr>
          <a:xfrm>
            <a:off x="4855916" y="5044505"/>
            <a:ext cx="30834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/>
              <p:cNvSpPr/>
              <p:nvPr/>
            </p:nvSpPr>
            <p:spPr>
              <a:xfrm>
                <a:off x="6096339" y="5255791"/>
                <a:ext cx="389850" cy="46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82" name="矩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339" y="5255791"/>
                <a:ext cx="389850" cy="4689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矩形 86"/>
              <p:cNvSpPr/>
              <p:nvPr/>
            </p:nvSpPr>
            <p:spPr>
              <a:xfrm>
                <a:off x="6694280" y="3149240"/>
                <a:ext cx="1145826" cy="42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7" name="矩形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280" y="3149240"/>
                <a:ext cx="1145826" cy="428246"/>
              </a:xfrm>
              <a:prstGeom prst="rect">
                <a:avLst/>
              </a:prstGeom>
              <a:blipFill>
                <a:blip r:embed="rId6"/>
                <a:stretch>
                  <a:fillRect t="-8571" r="-30319" b="-1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735023" y="4067171"/>
                <a:ext cx="602601" cy="42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023" y="4067171"/>
                <a:ext cx="602601" cy="428246"/>
              </a:xfrm>
              <a:prstGeom prst="rect">
                <a:avLst/>
              </a:prstGeom>
              <a:blipFill>
                <a:blip r:embed="rId7"/>
                <a:stretch>
                  <a:fillRect t="-7143" r="-9091" b="-1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/>
              <p:cNvSpPr/>
              <p:nvPr/>
            </p:nvSpPr>
            <p:spPr>
              <a:xfrm>
                <a:off x="6773133" y="2640657"/>
                <a:ext cx="588174" cy="42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8" name="矩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133" y="2640657"/>
                <a:ext cx="588174" cy="428246"/>
              </a:xfrm>
              <a:prstGeom prst="rect">
                <a:avLst/>
              </a:prstGeom>
              <a:blipFill>
                <a:blip r:embed="rId8"/>
                <a:stretch>
                  <a:fillRect t="-7143" r="-10309" b="-1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字方塊 55"/>
          <p:cNvSpPr txBox="1"/>
          <p:nvPr/>
        </p:nvSpPr>
        <p:spPr>
          <a:xfrm>
            <a:off x="2216454" y="5473592"/>
            <a:ext cx="1747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Accented speech</a:t>
            </a:r>
            <a:endParaRPr lang="zh-TW" altLang="en-US" sz="2000" dirty="0"/>
          </a:p>
        </p:txBody>
      </p:sp>
      <p:sp>
        <p:nvSpPr>
          <p:cNvPr id="60" name="矩形 59"/>
          <p:cNvSpPr/>
          <p:nvPr/>
        </p:nvSpPr>
        <p:spPr>
          <a:xfrm>
            <a:off x="2735810" y="4844417"/>
            <a:ext cx="70264" cy="350477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62" name="矩形 61"/>
          <p:cNvSpPr/>
          <p:nvPr/>
        </p:nvSpPr>
        <p:spPr>
          <a:xfrm>
            <a:off x="2874720" y="4844417"/>
            <a:ext cx="70264" cy="350477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64" name="矩形 63"/>
          <p:cNvSpPr/>
          <p:nvPr/>
        </p:nvSpPr>
        <p:spPr>
          <a:xfrm>
            <a:off x="2998153" y="4844417"/>
            <a:ext cx="70264" cy="350477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65" name="矩形 64"/>
          <p:cNvSpPr/>
          <p:nvPr/>
        </p:nvSpPr>
        <p:spPr>
          <a:xfrm>
            <a:off x="3121585" y="4844417"/>
            <a:ext cx="70264" cy="350477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66" name="矩形 65"/>
          <p:cNvSpPr/>
          <p:nvPr/>
        </p:nvSpPr>
        <p:spPr>
          <a:xfrm>
            <a:off x="3500196" y="4844417"/>
            <a:ext cx="70264" cy="350477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67" name="直線接點 66"/>
          <p:cNvCxnSpPr/>
          <p:nvPr/>
        </p:nvCxnSpPr>
        <p:spPr>
          <a:xfrm>
            <a:off x="3191849" y="5019656"/>
            <a:ext cx="30834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2976227" y="5236976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227" y="5236976"/>
                <a:ext cx="389850" cy="400110"/>
              </a:xfrm>
              <a:prstGeom prst="rect">
                <a:avLst/>
              </a:prstGeom>
              <a:blipFill>
                <a:blip r:embed="rId9"/>
                <a:stretch>
                  <a:fillRect t="-1515" r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文字方塊 70"/>
          <p:cNvSpPr txBox="1"/>
          <p:nvPr/>
        </p:nvSpPr>
        <p:spPr>
          <a:xfrm>
            <a:off x="926049" y="5473592"/>
            <a:ext cx="1747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Channel distortion</a:t>
            </a:r>
            <a:endParaRPr lang="zh-TW" altLang="en-US" sz="2000" dirty="0"/>
          </a:p>
        </p:txBody>
      </p:sp>
      <p:sp>
        <p:nvSpPr>
          <p:cNvPr id="74" name="矩形 73"/>
          <p:cNvSpPr/>
          <p:nvPr/>
        </p:nvSpPr>
        <p:spPr>
          <a:xfrm>
            <a:off x="1445405" y="4844417"/>
            <a:ext cx="70264" cy="350477"/>
          </a:xfrm>
          <a:prstGeom prst="rect">
            <a:avLst/>
          </a:prstGeom>
          <a:solidFill>
            <a:schemeClr val="accent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6" name="矩形 75"/>
          <p:cNvSpPr/>
          <p:nvPr/>
        </p:nvSpPr>
        <p:spPr>
          <a:xfrm>
            <a:off x="1584315" y="4844417"/>
            <a:ext cx="70264" cy="350477"/>
          </a:xfrm>
          <a:prstGeom prst="rect">
            <a:avLst/>
          </a:prstGeom>
          <a:solidFill>
            <a:schemeClr val="accent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83" name="矩形 82"/>
          <p:cNvSpPr/>
          <p:nvPr/>
        </p:nvSpPr>
        <p:spPr>
          <a:xfrm>
            <a:off x="1707748" y="4844417"/>
            <a:ext cx="70264" cy="350477"/>
          </a:xfrm>
          <a:prstGeom prst="rect">
            <a:avLst/>
          </a:prstGeom>
          <a:solidFill>
            <a:schemeClr val="accent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84" name="矩形 83"/>
          <p:cNvSpPr/>
          <p:nvPr/>
        </p:nvSpPr>
        <p:spPr>
          <a:xfrm>
            <a:off x="1831180" y="4844417"/>
            <a:ext cx="70264" cy="350477"/>
          </a:xfrm>
          <a:prstGeom prst="rect">
            <a:avLst/>
          </a:prstGeom>
          <a:solidFill>
            <a:schemeClr val="accent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89" name="矩形 88"/>
          <p:cNvSpPr/>
          <p:nvPr/>
        </p:nvSpPr>
        <p:spPr>
          <a:xfrm>
            <a:off x="2209791" y="4844417"/>
            <a:ext cx="70264" cy="350477"/>
          </a:xfrm>
          <a:prstGeom prst="rect">
            <a:avLst/>
          </a:prstGeom>
          <a:solidFill>
            <a:schemeClr val="accent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90" name="直線接點 89"/>
          <p:cNvCxnSpPr/>
          <p:nvPr/>
        </p:nvCxnSpPr>
        <p:spPr>
          <a:xfrm>
            <a:off x="1901444" y="5019656"/>
            <a:ext cx="30834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矩形 92"/>
              <p:cNvSpPr/>
              <p:nvPr/>
            </p:nvSpPr>
            <p:spPr>
              <a:xfrm>
                <a:off x="1685822" y="5236976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93" name="矩形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822" y="5236976"/>
                <a:ext cx="389850" cy="400110"/>
              </a:xfrm>
              <a:prstGeom prst="rect">
                <a:avLst/>
              </a:prstGeom>
              <a:blipFill>
                <a:blip r:embed="rId10"/>
                <a:stretch>
                  <a:fillRect t="-7576" r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圓角矩形 5"/>
          <p:cNvSpPr/>
          <p:nvPr/>
        </p:nvSpPr>
        <p:spPr>
          <a:xfrm>
            <a:off x="763795" y="4708455"/>
            <a:ext cx="4619777" cy="148630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文字方塊 93"/>
          <p:cNvSpPr txBox="1"/>
          <p:nvPr/>
        </p:nvSpPr>
        <p:spPr>
          <a:xfrm>
            <a:off x="1831180" y="4223211"/>
            <a:ext cx="2621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Acoustic Mismatch </a:t>
            </a:r>
            <a:endParaRPr lang="zh-TW" altLang="en-US" sz="2000" dirty="0"/>
          </a:p>
        </p:txBody>
      </p:sp>
      <p:pic>
        <p:nvPicPr>
          <p:cNvPr id="95" name="圖片 94"/>
          <p:cNvPicPr preferRelativeResize="0"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/>
          <a:stretch/>
        </p:blipFill>
        <p:spPr>
          <a:xfrm>
            <a:off x="864966" y="1637505"/>
            <a:ext cx="4352456" cy="2223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7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1874" y="203201"/>
            <a:ext cx="7886700" cy="994172"/>
          </a:xfrm>
        </p:spPr>
        <p:txBody>
          <a:bodyPr/>
          <a:lstStyle/>
          <a:p>
            <a:r>
              <a:rPr lang="en-US" altLang="zh-TW" dirty="0"/>
              <a:t>Outline</a:t>
            </a:r>
            <a:r>
              <a:rPr lang="zh-TW" altLang="en-US" dirty="0"/>
              <a:t> </a:t>
            </a:r>
            <a:r>
              <a:rPr lang="en-US" altLang="zh-TW" dirty="0"/>
              <a:t>of Part II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73100" y="1361550"/>
          <a:ext cx="7912100" cy="484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06CB14CD-9C79-464C-8062-15EB3C2D113F}"/>
              </a:ext>
            </a:extLst>
          </p:cNvPr>
          <p:cNvSpPr/>
          <p:nvPr/>
        </p:nvSpPr>
        <p:spPr>
          <a:xfrm>
            <a:off x="673100" y="2049517"/>
            <a:ext cx="7886700" cy="4204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1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83" y="160502"/>
            <a:ext cx="7886700" cy="994172"/>
          </a:xfrm>
        </p:spPr>
        <p:txBody>
          <a:bodyPr/>
          <a:lstStyle/>
          <a:p>
            <a:r>
              <a:rPr lang="en-US" altLang="zh-TW" dirty="0"/>
              <a:t>Speech Recognition </a:t>
            </a:r>
            <a:endParaRPr lang="zh-TW" altLang="en-US" dirty="0"/>
          </a:p>
        </p:txBody>
      </p:sp>
      <p:sp>
        <p:nvSpPr>
          <p:cNvPr id="61" name="內容版面配置區 2"/>
          <p:cNvSpPr>
            <a:spLocks noGrp="1"/>
          </p:cNvSpPr>
          <p:nvPr>
            <p:ph idx="1"/>
          </p:nvPr>
        </p:nvSpPr>
        <p:spPr>
          <a:xfrm>
            <a:off x="290298" y="1037615"/>
            <a:ext cx="7949995" cy="3263504"/>
          </a:xfrm>
        </p:spPr>
        <p:txBody>
          <a:bodyPr/>
          <a:lstStyle/>
          <a:p>
            <a:r>
              <a:rPr lang="en-US" altLang="zh-TW" dirty="0"/>
              <a:t>Adversarial multi-task learning (AMT) </a:t>
            </a:r>
            <a:br>
              <a:rPr lang="en-US" altLang="zh-TW" dirty="0"/>
            </a:br>
            <a:r>
              <a:rPr lang="en-US" altLang="zh-TW" sz="2000" dirty="0">
                <a:solidFill>
                  <a:srgbClr val="0000FF"/>
                </a:solidFill>
              </a:rPr>
              <a:t>[Shinohara </a:t>
            </a:r>
            <a:r>
              <a:rPr lang="en-US" altLang="zh-TW" sz="2000" dirty="0" err="1">
                <a:solidFill>
                  <a:srgbClr val="0000FF"/>
                </a:solidFill>
              </a:rPr>
              <a:t>Interspeech</a:t>
            </a:r>
            <a:r>
              <a:rPr lang="en-US" altLang="zh-TW" sz="2000" dirty="0">
                <a:solidFill>
                  <a:srgbClr val="0000FF"/>
                </a:solidFill>
              </a:rPr>
              <a:t> 2016]</a:t>
            </a:r>
            <a:endParaRPr lang="zh-TW" altLang="en-US" sz="20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986953" y="175453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2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90298" y="2218246"/>
            <a:ext cx="1168227" cy="762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Output 1 </a:t>
            </a:r>
            <a:r>
              <a:rPr lang="en-US" altLang="zh-TW" sz="2000" dirty="0" err="1"/>
              <a:t>Senone</a:t>
            </a:r>
            <a:endParaRPr lang="zh-TW" altLang="en-US" sz="2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903513" y="6161881"/>
            <a:ext cx="2209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Input</a:t>
            </a:r>
          </a:p>
          <a:p>
            <a:pPr algn="ctr"/>
            <a:r>
              <a:rPr lang="en-US" altLang="zh-TW" sz="2000" dirty="0"/>
              <a:t>Acoustic feature</a:t>
            </a:r>
            <a:endParaRPr lang="zh-TW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1451426" y="4647347"/>
            <a:ext cx="1141385" cy="920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i="1" dirty="0"/>
              <a:t>E</a:t>
            </a:r>
            <a:endParaRPr lang="zh-TW" altLang="en-US" sz="2000" b="1" i="1" dirty="0"/>
          </a:p>
        </p:txBody>
      </p:sp>
      <p:sp>
        <p:nvSpPr>
          <p:cNvPr id="14" name="矩形 13"/>
          <p:cNvSpPr/>
          <p:nvPr/>
        </p:nvSpPr>
        <p:spPr>
          <a:xfrm>
            <a:off x="1451426" y="3074851"/>
            <a:ext cx="1182286" cy="914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i="1" dirty="0">
                <a:solidFill>
                  <a:srgbClr val="002060"/>
                </a:solidFill>
              </a:rPr>
              <a:t>G</a:t>
            </a:r>
            <a:endParaRPr lang="zh-TW" altLang="en-US" sz="2000" b="1" i="1" dirty="0">
              <a:solidFill>
                <a:srgbClr val="002060"/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503982" y="5890253"/>
            <a:ext cx="1055404" cy="404865"/>
            <a:chOff x="2177142" y="3571685"/>
            <a:chExt cx="1282900" cy="969428"/>
          </a:xfrm>
        </p:grpSpPr>
        <p:sp>
          <p:nvSpPr>
            <p:cNvPr id="17" name="矩形 16"/>
            <p:cNvSpPr/>
            <p:nvPr/>
          </p:nvSpPr>
          <p:spPr>
            <a:xfrm>
              <a:off x="2177142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90654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580376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2770098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3352042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cxnSp>
          <p:nvCxnSpPr>
            <p:cNvPr id="22" name="直線接點 21"/>
            <p:cNvCxnSpPr/>
            <p:nvPr/>
          </p:nvCxnSpPr>
          <p:spPr>
            <a:xfrm>
              <a:off x="2878098" y="4056399"/>
              <a:ext cx="47394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群組 27"/>
          <p:cNvGrpSpPr/>
          <p:nvPr/>
        </p:nvGrpSpPr>
        <p:grpSpPr>
          <a:xfrm>
            <a:off x="1508814" y="2230493"/>
            <a:ext cx="1055404" cy="765699"/>
            <a:chOff x="6013110" y="4870578"/>
            <a:chExt cx="1402527" cy="1667072"/>
          </a:xfrm>
        </p:grpSpPr>
        <p:sp>
          <p:nvSpPr>
            <p:cNvPr id="29" name="圓角矩形 28"/>
            <p:cNvSpPr/>
            <p:nvPr/>
          </p:nvSpPr>
          <p:spPr>
            <a:xfrm>
              <a:off x="6013110" y="4870580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6215343" y="4870579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6451719" y="4870579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2" name="圓角矩形 31"/>
            <p:cNvSpPr/>
            <p:nvPr/>
          </p:nvSpPr>
          <p:spPr>
            <a:xfrm>
              <a:off x="6653952" y="4870578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7307637" y="4870578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cxnSp>
          <p:nvCxnSpPr>
            <p:cNvPr id="34" name="直線接點 33"/>
            <p:cNvCxnSpPr/>
            <p:nvPr/>
          </p:nvCxnSpPr>
          <p:spPr>
            <a:xfrm>
              <a:off x="6788240" y="5701002"/>
              <a:ext cx="460027" cy="0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ys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單箭頭接點 43"/>
          <p:cNvCxnSpPr/>
          <p:nvPr/>
        </p:nvCxnSpPr>
        <p:spPr>
          <a:xfrm flipV="1">
            <a:off x="1967114" y="5568108"/>
            <a:ext cx="0" cy="2758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V="1">
            <a:off x="2009029" y="3989504"/>
            <a:ext cx="0" cy="6621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637721" y="3326454"/>
                <a:ext cx="393352" cy="424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21" y="3326454"/>
                <a:ext cx="393352" cy="424283"/>
              </a:xfrm>
              <a:prstGeom prst="rect">
                <a:avLst/>
              </a:prstGeom>
              <a:blipFill>
                <a:blip r:embed="rId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直線單箭頭接點 73"/>
          <p:cNvCxnSpPr/>
          <p:nvPr/>
        </p:nvCxnSpPr>
        <p:spPr>
          <a:xfrm>
            <a:off x="1121745" y="3074851"/>
            <a:ext cx="8516" cy="119054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>
            <a:off x="1140655" y="4320575"/>
            <a:ext cx="4258" cy="197454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1996496" y="1932135"/>
            <a:ext cx="3284519" cy="4307604"/>
            <a:chOff x="1996496" y="1932135"/>
            <a:chExt cx="3284519" cy="4307604"/>
          </a:xfrm>
        </p:grpSpPr>
        <p:sp>
          <p:nvSpPr>
            <p:cNvPr id="23" name="文字方塊 22"/>
            <p:cNvSpPr txBox="1"/>
            <p:nvPr/>
          </p:nvSpPr>
          <p:spPr>
            <a:xfrm>
              <a:off x="4112788" y="2146207"/>
              <a:ext cx="1168227" cy="762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/>
                <a:t>Output 2 Domain</a:t>
              </a:r>
              <a:endParaRPr lang="zh-TW" altLang="en-US" sz="2000" dirty="0"/>
            </a:p>
          </p:txBody>
        </p:sp>
        <p:cxnSp>
          <p:nvCxnSpPr>
            <p:cNvPr id="53" name="直線單箭頭接點 52"/>
            <p:cNvCxnSpPr/>
            <p:nvPr/>
          </p:nvCxnSpPr>
          <p:spPr>
            <a:xfrm flipV="1">
              <a:off x="3628681" y="3989504"/>
              <a:ext cx="0" cy="5517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3046717" y="3074851"/>
              <a:ext cx="1182286" cy="91465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i="1" dirty="0">
                  <a:solidFill>
                    <a:schemeClr val="accent6">
                      <a:lumMod val="50000"/>
                    </a:schemeClr>
                  </a:solidFill>
                </a:rPr>
                <a:t>D</a:t>
              </a:r>
              <a:endParaRPr lang="zh-TW" altLang="en-US" sz="20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35" name="群組 34"/>
            <p:cNvGrpSpPr/>
            <p:nvPr/>
          </p:nvGrpSpPr>
          <p:grpSpPr>
            <a:xfrm>
              <a:off x="3107540" y="2372256"/>
              <a:ext cx="1055404" cy="382849"/>
              <a:chOff x="6013110" y="4870578"/>
              <a:chExt cx="1402527" cy="1667072"/>
            </a:xfrm>
          </p:grpSpPr>
          <p:sp>
            <p:nvSpPr>
              <p:cNvPr id="36" name="圓角矩形 35"/>
              <p:cNvSpPr/>
              <p:nvPr/>
            </p:nvSpPr>
            <p:spPr>
              <a:xfrm>
                <a:off x="6013110" y="4870580"/>
                <a:ext cx="108000" cy="1667070"/>
              </a:xfrm>
              <a:prstGeom prst="roundRect">
                <a:avLst/>
              </a:prstGeom>
              <a:solidFill>
                <a:schemeClr val="bg1"/>
              </a:solidFill>
              <a:ln w="22225" cap="rnd">
                <a:solidFill>
                  <a:schemeClr val="tx1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  <p:sp>
            <p:nvSpPr>
              <p:cNvPr id="37" name="圓角矩形 36"/>
              <p:cNvSpPr/>
              <p:nvPr/>
            </p:nvSpPr>
            <p:spPr>
              <a:xfrm>
                <a:off x="6215343" y="4870579"/>
                <a:ext cx="108000" cy="1667070"/>
              </a:xfrm>
              <a:prstGeom prst="roundRect">
                <a:avLst/>
              </a:prstGeom>
              <a:solidFill>
                <a:schemeClr val="bg1"/>
              </a:solidFill>
              <a:ln w="22225" cap="rnd">
                <a:solidFill>
                  <a:schemeClr val="tx1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  <p:sp>
            <p:nvSpPr>
              <p:cNvPr id="39" name="圓角矩形 38"/>
              <p:cNvSpPr/>
              <p:nvPr/>
            </p:nvSpPr>
            <p:spPr>
              <a:xfrm>
                <a:off x="6451719" y="4870579"/>
                <a:ext cx="108000" cy="1667070"/>
              </a:xfrm>
              <a:prstGeom prst="roundRect">
                <a:avLst/>
              </a:prstGeom>
              <a:solidFill>
                <a:schemeClr val="bg1"/>
              </a:solidFill>
              <a:ln w="22225" cap="rnd">
                <a:solidFill>
                  <a:schemeClr val="tx1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  <p:sp>
            <p:nvSpPr>
              <p:cNvPr id="40" name="圓角矩形 39"/>
              <p:cNvSpPr/>
              <p:nvPr/>
            </p:nvSpPr>
            <p:spPr>
              <a:xfrm>
                <a:off x="6653952" y="4870578"/>
                <a:ext cx="108000" cy="1667070"/>
              </a:xfrm>
              <a:prstGeom prst="roundRect">
                <a:avLst/>
              </a:prstGeom>
              <a:solidFill>
                <a:schemeClr val="bg1"/>
              </a:solidFill>
              <a:ln w="22225" cap="rnd">
                <a:solidFill>
                  <a:schemeClr val="tx1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  <p:sp>
            <p:nvSpPr>
              <p:cNvPr id="41" name="圓角矩形 40"/>
              <p:cNvSpPr/>
              <p:nvPr/>
            </p:nvSpPr>
            <p:spPr>
              <a:xfrm>
                <a:off x="7307637" y="4870578"/>
                <a:ext cx="108000" cy="1667070"/>
              </a:xfrm>
              <a:prstGeom prst="roundRect">
                <a:avLst/>
              </a:prstGeom>
              <a:solidFill>
                <a:schemeClr val="bg1"/>
              </a:solidFill>
              <a:ln w="22225" cap="rnd">
                <a:solidFill>
                  <a:schemeClr val="tx1"/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  <p:cxnSp>
            <p:nvCxnSpPr>
              <p:cNvPr id="42" name="直線接點 41"/>
              <p:cNvCxnSpPr/>
              <p:nvPr/>
            </p:nvCxnSpPr>
            <p:spPr>
              <a:xfrm>
                <a:off x="6788240" y="5701002"/>
                <a:ext cx="460027" cy="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  <a:prstDash val="sysDot"/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直線接點 48"/>
            <p:cNvCxnSpPr/>
            <p:nvPr/>
          </p:nvCxnSpPr>
          <p:spPr>
            <a:xfrm>
              <a:off x="1996496" y="4543316"/>
              <a:ext cx="1648494" cy="24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矩形 55"/>
                <p:cNvSpPr/>
                <p:nvPr/>
              </p:nvSpPr>
              <p:spPr>
                <a:xfrm>
                  <a:off x="4555890" y="3326454"/>
                  <a:ext cx="45672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56" name="矩形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890" y="3326454"/>
                  <a:ext cx="45672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直線單箭頭接點 68"/>
            <p:cNvCxnSpPr/>
            <p:nvPr/>
          </p:nvCxnSpPr>
          <p:spPr>
            <a:xfrm>
              <a:off x="4407754" y="3074851"/>
              <a:ext cx="17034" cy="122626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弧形接點 83"/>
            <p:cNvCxnSpPr/>
            <p:nvPr/>
          </p:nvCxnSpPr>
          <p:spPr>
            <a:xfrm rot="5400000">
              <a:off x="2361961" y="4792288"/>
              <a:ext cx="1782222" cy="111268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矩形 89"/>
                <p:cNvSpPr/>
                <p:nvPr/>
              </p:nvSpPr>
              <p:spPr>
                <a:xfrm>
                  <a:off x="3381063" y="1932135"/>
                  <a:ext cx="375423" cy="4311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oMath>
                    </m:oMathPara>
                  </a14:m>
                  <a:endParaRPr lang="zh-TW" altLang="en-US" sz="2000" b="1" dirty="0"/>
                </a:p>
              </p:txBody>
            </p:sp>
          </mc:Choice>
          <mc:Fallback xmlns="">
            <p:sp>
              <p:nvSpPr>
                <p:cNvPr id="90" name="矩形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1063" y="1932135"/>
                  <a:ext cx="375423" cy="43112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矩形 90"/>
              <p:cNvSpPr/>
              <p:nvPr/>
            </p:nvSpPr>
            <p:spPr>
              <a:xfrm>
                <a:off x="1764646" y="1791288"/>
                <a:ext cx="396262" cy="431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91" name="矩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46" y="1791288"/>
                <a:ext cx="396262" cy="4311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/>
              <p:cNvSpPr/>
              <p:nvPr/>
            </p:nvSpPr>
            <p:spPr>
              <a:xfrm>
                <a:off x="1696198" y="6311283"/>
                <a:ext cx="389850" cy="431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92" name="矩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198" y="6311283"/>
                <a:ext cx="389850" cy="431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流程圖: 人工作業 26"/>
          <p:cNvSpPr/>
          <p:nvPr/>
        </p:nvSpPr>
        <p:spPr>
          <a:xfrm>
            <a:off x="3035276" y="4149817"/>
            <a:ext cx="1186809" cy="231160"/>
          </a:xfrm>
          <a:prstGeom prst="flowChartManualOperation">
            <a:avLst/>
          </a:prstGeom>
          <a:solidFill>
            <a:srgbClr val="FFC000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2000" dirty="0"/>
              <a:t>GRL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/>
              <p:cNvSpPr/>
              <p:nvPr/>
            </p:nvSpPr>
            <p:spPr>
              <a:xfrm>
                <a:off x="5582264" y="2260650"/>
                <a:ext cx="3202672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TW" sz="200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矩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264" y="2260650"/>
                <a:ext cx="3202672" cy="424283"/>
              </a:xfrm>
              <a:prstGeom prst="rect">
                <a:avLst/>
              </a:prstGeom>
              <a:blipFill>
                <a:blip r:embed="rId10"/>
                <a:stretch>
                  <a:fillRect t="-115942" b="-1710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5587354" y="2691836"/>
                <a:ext cx="3172792" cy="400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TW" sz="200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354" y="2691836"/>
                <a:ext cx="3172792" cy="400302"/>
              </a:xfrm>
              <a:prstGeom prst="rect">
                <a:avLst/>
              </a:prstGeom>
              <a:blipFill>
                <a:blip r:embed="rId11"/>
                <a:stretch>
                  <a:fillRect t="-123077" b="-18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5464985" y="3635051"/>
                <a:ext cx="2042739" cy="738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TW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f>
                        <m:fPr>
                          <m:ctrlPr>
                            <a:rPr lang="el-GR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l-G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zh-TW" altLang="el-G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985" y="3635051"/>
                <a:ext cx="2042739" cy="7383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/>
              <p:cNvSpPr/>
              <p:nvPr/>
            </p:nvSpPr>
            <p:spPr>
              <a:xfrm>
                <a:off x="5425673" y="5365579"/>
                <a:ext cx="2332049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TW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TW" sz="20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d>
                        <m:dPr>
                          <m:ctrlPr>
                            <a:rPr lang="el-GR" altLang="zh-TW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altLang="zh-TW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l-GR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l-GR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矩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673" y="5365579"/>
                <a:ext cx="2332049" cy="7838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/>
              <p:cNvSpPr/>
              <p:nvPr/>
            </p:nvSpPr>
            <p:spPr>
              <a:xfrm>
                <a:off x="5508174" y="4505541"/>
                <a:ext cx="2070247" cy="72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f>
                        <m:fPr>
                          <m:ctrlPr>
                            <a:rPr lang="el-GR" altLang="zh-TW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l-G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zh-TW" altLang="el-G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矩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74" y="4505541"/>
                <a:ext cx="2070247" cy="7278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文字方塊 66"/>
          <p:cNvSpPr txBox="1"/>
          <p:nvPr/>
        </p:nvSpPr>
        <p:spPr>
          <a:xfrm>
            <a:off x="5332942" y="3234941"/>
            <a:ext cx="186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Model update </a:t>
            </a:r>
            <a:endParaRPr lang="zh-TW" altLang="en-US" sz="2000" dirty="0"/>
          </a:p>
        </p:txBody>
      </p:sp>
      <p:sp>
        <p:nvSpPr>
          <p:cNvPr id="68" name="矩形 67"/>
          <p:cNvSpPr/>
          <p:nvPr/>
        </p:nvSpPr>
        <p:spPr>
          <a:xfrm>
            <a:off x="7434614" y="3622014"/>
            <a:ext cx="1691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0070C0"/>
                </a:solidFill>
              </a:rPr>
              <a:t>Max classification accuracy </a:t>
            </a:r>
          </a:p>
        </p:txBody>
      </p:sp>
      <p:sp>
        <p:nvSpPr>
          <p:cNvPr id="70" name="矩形 69"/>
          <p:cNvSpPr/>
          <p:nvPr/>
        </p:nvSpPr>
        <p:spPr>
          <a:xfrm>
            <a:off x="7447624" y="4605634"/>
            <a:ext cx="1691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Max domain accuracy </a:t>
            </a:r>
          </a:p>
        </p:txBody>
      </p:sp>
      <p:sp>
        <p:nvSpPr>
          <p:cNvPr id="71" name="矩形 70"/>
          <p:cNvSpPr/>
          <p:nvPr/>
        </p:nvSpPr>
        <p:spPr>
          <a:xfrm>
            <a:off x="5425673" y="6203678"/>
            <a:ext cx="3267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Max classification accuracy 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4842307" y="1847559"/>
            <a:ext cx="3131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Objective function 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7563523" y="5437855"/>
                <a:ext cx="977319" cy="666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l-GR" altLang="zh-TW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l-G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zh-TW" altLang="el-G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523" y="5437855"/>
                <a:ext cx="977319" cy="6661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5760219" y="6488023"/>
            <a:ext cx="2598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and Min domain accuracy</a:t>
            </a:r>
          </a:p>
        </p:txBody>
      </p:sp>
    </p:spTree>
    <p:extLst>
      <p:ext uri="{BB962C8B-B14F-4D97-AF65-F5344CB8AC3E}">
        <p14:creationId xmlns:p14="http://schemas.microsoft.com/office/powerpoint/2010/main" val="20850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0" grpId="0"/>
      <p:bldP spid="62" grpId="0"/>
      <p:bldP spid="65" grpId="0"/>
      <p:bldP spid="66" grpId="0"/>
      <p:bldP spid="67" grpId="0"/>
      <p:bldP spid="68" grpId="0"/>
      <p:bldP spid="70" grpId="0"/>
      <p:bldP spid="71" grpId="0"/>
      <p:bldP spid="2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284219" y="1045423"/>
            <a:ext cx="6903981" cy="554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ASR results in known (k) and unknown (</a:t>
            </a:r>
            <a:r>
              <a:rPr lang="en-US" altLang="zh-TW" dirty="0" err="1"/>
              <a:t>unk</a:t>
            </a:r>
            <a:r>
              <a:rPr lang="en-US" altLang="zh-TW" dirty="0"/>
              <a:t>) noisy conditions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3" y="51251"/>
            <a:ext cx="7886700" cy="994172"/>
          </a:xfrm>
        </p:spPr>
        <p:txBody>
          <a:bodyPr/>
          <a:lstStyle/>
          <a:p>
            <a:r>
              <a:rPr lang="en-US" altLang="zh-TW" dirty="0"/>
              <a:t>Speech Recognition (AMT) </a:t>
            </a:r>
            <a:endParaRPr lang="zh-TW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1227895" y="181962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135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"/>
          <a:stretch/>
        </p:blipFill>
        <p:spPr>
          <a:xfrm>
            <a:off x="2103473" y="2341429"/>
            <a:ext cx="4125877" cy="346499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81645" y="1941319"/>
            <a:ext cx="7363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13: WER of DNNs with single-task learning (ST) and AMT. </a:t>
            </a: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872625" y="5896049"/>
            <a:ext cx="7413121" cy="43088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The AMT-DNN outperforms ST-DNN with yielding lower WERs.</a:t>
            </a:r>
          </a:p>
        </p:txBody>
      </p:sp>
      <p:sp>
        <p:nvSpPr>
          <p:cNvPr id="9" name="矩形 8"/>
          <p:cNvSpPr/>
          <p:nvPr/>
        </p:nvSpPr>
        <p:spPr>
          <a:xfrm>
            <a:off x="3916042" y="2341428"/>
            <a:ext cx="1427483" cy="32936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6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40" y="155085"/>
            <a:ext cx="7886700" cy="994172"/>
          </a:xfrm>
        </p:spPr>
        <p:txBody>
          <a:bodyPr/>
          <a:lstStyle/>
          <a:p>
            <a:r>
              <a:rPr lang="en-US" altLang="zh-TW" dirty="0"/>
              <a:t>Speech Recognition </a:t>
            </a:r>
            <a:endParaRPr lang="zh-TW" altLang="en-US" dirty="0"/>
          </a:p>
        </p:txBody>
      </p:sp>
      <p:sp>
        <p:nvSpPr>
          <p:cNvPr id="61" name="內容版面配置區 2"/>
          <p:cNvSpPr>
            <a:spLocks noGrp="1"/>
          </p:cNvSpPr>
          <p:nvPr>
            <p:ph idx="1"/>
          </p:nvPr>
        </p:nvSpPr>
        <p:spPr>
          <a:xfrm>
            <a:off x="275359" y="967616"/>
            <a:ext cx="8339586" cy="3263504"/>
          </a:xfrm>
        </p:spPr>
        <p:txBody>
          <a:bodyPr/>
          <a:lstStyle/>
          <a:p>
            <a:r>
              <a:rPr lang="en-US" altLang="zh-TW" dirty="0"/>
              <a:t>Domain adversarial training for accented ASR</a:t>
            </a:r>
            <a:r>
              <a:rPr lang="zh-TW" altLang="en-US" dirty="0"/>
              <a:t> </a:t>
            </a:r>
            <a:r>
              <a:rPr lang="en-US" altLang="zh-TW" dirty="0"/>
              <a:t>(DAT) </a:t>
            </a:r>
            <a:br>
              <a:rPr lang="en-US" altLang="zh-TW" dirty="0"/>
            </a:br>
            <a:r>
              <a:rPr lang="en-US" altLang="zh-TW" sz="2000" dirty="0">
                <a:solidFill>
                  <a:srgbClr val="0000FF"/>
                </a:solidFill>
              </a:rPr>
              <a:t>[Sun et al., ICASSP2018]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87549" y="172278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2000" dirty="0"/>
          </a:p>
        </p:txBody>
      </p:sp>
      <p:grpSp>
        <p:nvGrpSpPr>
          <p:cNvPr id="70" name="群組 69"/>
          <p:cNvGrpSpPr/>
          <p:nvPr/>
        </p:nvGrpSpPr>
        <p:grpSpPr>
          <a:xfrm>
            <a:off x="91522" y="1767480"/>
            <a:ext cx="4811202" cy="5078479"/>
            <a:chOff x="688005" y="1599117"/>
            <a:chExt cx="5262442" cy="5280956"/>
          </a:xfrm>
        </p:grpSpPr>
        <p:grpSp>
          <p:nvGrpSpPr>
            <p:cNvPr id="71" name="群組 70"/>
            <p:cNvGrpSpPr/>
            <p:nvPr/>
          </p:nvGrpSpPr>
          <p:grpSpPr>
            <a:xfrm>
              <a:off x="688005" y="1968186"/>
              <a:ext cx="5262442" cy="4911887"/>
              <a:chOff x="4620032" y="1819617"/>
              <a:chExt cx="5684025" cy="5176428"/>
            </a:xfrm>
          </p:grpSpPr>
          <p:sp>
            <p:nvSpPr>
              <p:cNvPr id="81" name="文字方塊 80"/>
              <p:cNvSpPr txBox="1"/>
              <p:nvPr/>
            </p:nvSpPr>
            <p:spPr>
              <a:xfrm>
                <a:off x="8973540" y="1819617"/>
                <a:ext cx="1330517" cy="835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/>
                  <a:t>Output 2 Domain</a:t>
                </a:r>
                <a:endParaRPr lang="zh-TW" altLang="en-US" sz="2000" dirty="0"/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4620032" y="1898563"/>
                <a:ext cx="1330517" cy="835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/>
                  <a:t>Output 1 </a:t>
                </a:r>
                <a:r>
                  <a:rPr lang="en-US" altLang="zh-TW" sz="2000" dirty="0" err="1"/>
                  <a:t>Senone</a:t>
                </a:r>
                <a:endParaRPr lang="zh-TW" altLang="en-US" sz="2000" dirty="0"/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6457354" y="6220291"/>
                <a:ext cx="2516185" cy="775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/>
                  <a:t>Input</a:t>
                </a:r>
              </a:p>
              <a:p>
                <a:pPr algn="ctr"/>
                <a:r>
                  <a:rPr lang="en-US" altLang="zh-TW" sz="2000" dirty="0"/>
                  <a:t>Acoustic feature</a:t>
                </a:r>
                <a:endParaRPr lang="zh-TW" altLang="en-US" sz="2000" dirty="0"/>
              </a:p>
            </p:txBody>
          </p:sp>
          <p:grpSp>
            <p:nvGrpSpPr>
              <p:cNvPr id="85" name="群組 84"/>
              <p:cNvGrpSpPr/>
              <p:nvPr/>
            </p:nvGrpSpPr>
            <p:grpSpPr>
              <a:xfrm>
                <a:off x="5942463" y="1911984"/>
                <a:ext cx="3163437" cy="4454318"/>
                <a:chOff x="3205613" y="1344561"/>
                <a:chExt cx="3518109" cy="5303730"/>
              </a:xfrm>
            </p:grpSpPr>
            <p:cxnSp>
              <p:nvCxnSpPr>
                <p:cNvPr id="88" name="直線單箭頭接點 87"/>
                <p:cNvCxnSpPr/>
                <p:nvPr/>
              </p:nvCxnSpPr>
              <p:spPr>
                <a:xfrm flipV="1">
                  <a:off x="5963348" y="3639808"/>
                  <a:ext cx="0" cy="720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矩形 88"/>
                <p:cNvSpPr/>
                <p:nvPr/>
              </p:nvSpPr>
              <p:spPr>
                <a:xfrm>
                  <a:off x="3205613" y="4498195"/>
                  <a:ext cx="1445690" cy="1201456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b="1" i="1" dirty="0"/>
                    <a:t>E</a:t>
                  </a:r>
                  <a:endParaRPr lang="zh-TW" altLang="en-US" sz="2000" b="1" i="1" dirty="0"/>
                </a:p>
              </p:txBody>
            </p:sp>
            <p:sp>
              <p:nvSpPr>
                <p:cNvPr id="99" name="矩形 98"/>
                <p:cNvSpPr/>
                <p:nvPr/>
              </p:nvSpPr>
              <p:spPr>
                <a:xfrm>
                  <a:off x="3205613" y="2446322"/>
                  <a:ext cx="1497496" cy="1193486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b="1" i="1" dirty="0">
                      <a:solidFill>
                        <a:srgbClr val="002060"/>
                      </a:solidFill>
                    </a:rPr>
                    <a:t>G</a:t>
                  </a:r>
                  <a:endParaRPr lang="zh-TW" altLang="en-US" sz="2000" b="1" i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00" name="矩形 99"/>
                <p:cNvSpPr/>
                <p:nvPr/>
              </p:nvSpPr>
              <p:spPr>
                <a:xfrm>
                  <a:off x="5226226" y="2446322"/>
                  <a:ext cx="1497496" cy="1193486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b="1" i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D</a:t>
                  </a:r>
                  <a:endParaRPr lang="zh-TW" altLang="en-US" sz="2000" b="1" i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101" name="群組 100"/>
                <p:cNvGrpSpPr/>
                <p:nvPr/>
              </p:nvGrpSpPr>
              <p:grpSpPr>
                <a:xfrm>
                  <a:off x="3272181" y="6120002"/>
                  <a:ext cx="1336786" cy="528289"/>
                  <a:chOff x="2177142" y="3571685"/>
                  <a:chExt cx="1282900" cy="969428"/>
                </a:xfrm>
              </p:grpSpPr>
              <p:sp>
                <p:nvSpPr>
                  <p:cNvPr id="120" name="矩形 119"/>
                  <p:cNvSpPr/>
                  <p:nvPr/>
                </p:nvSpPr>
                <p:spPr>
                  <a:xfrm>
                    <a:off x="2177142" y="3571685"/>
                    <a:ext cx="108000" cy="969428"/>
                  </a:xfrm>
                  <a:prstGeom prst="rect">
                    <a:avLst/>
                  </a:prstGeom>
                  <a:solidFill>
                    <a:schemeClr val="bg1"/>
                  </a:solidFill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>
                  <a:xfrm>
                    <a:off x="2390654" y="3571685"/>
                    <a:ext cx="108000" cy="969428"/>
                  </a:xfrm>
                  <a:prstGeom prst="rect">
                    <a:avLst/>
                  </a:prstGeom>
                  <a:solidFill>
                    <a:schemeClr val="bg1"/>
                  </a:solidFill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22" name="矩形 121"/>
                  <p:cNvSpPr/>
                  <p:nvPr/>
                </p:nvSpPr>
                <p:spPr>
                  <a:xfrm>
                    <a:off x="2580376" y="3571685"/>
                    <a:ext cx="108000" cy="969428"/>
                  </a:xfrm>
                  <a:prstGeom prst="rect">
                    <a:avLst/>
                  </a:prstGeom>
                  <a:solidFill>
                    <a:schemeClr val="bg1"/>
                  </a:solidFill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23" name="矩形 122"/>
                  <p:cNvSpPr/>
                  <p:nvPr/>
                </p:nvSpPr>
                <p:spPr>
                  <a:xfrm>
                    <a:off x="2770098" y="3571685"/>
                    <a:ext cx="108000" cy="969428"/>
                  </a:xfrm>
                  <a:prstGeom prst="rect">
                    <a:avLst/>
                  </a:prstGeom>
                  <a:solidFill>
                    <a:schemeClr val="bg1"/>
                  </a:solidFill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24" name="矩形 123"/>
                  <p:cNvSpPr/>
                  <p:nvPr/>
                </p:nvSpPr>
                <p:spPr>
                  <a:xfrm>
                    <a:off x="3352042" y="3571685"/>
                    <a:ext cx="108000" cy="969428"/>
                  </a:xfrm>
                  <a:prstGeom prst="rect">
                    <a:avLst/>
                  </a:prstGeom>
                  <a:solidFill>
                    <a:schemeClr val="bg1"/>
                  </a:solidFill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cxnSp>
                <p:nvCxnSpPr>
                  <p:cNvPr id="125" name="直線接點 124"/>
                  <p:cNvCxnSpPr/>
                  <p:nvPr/>
                </p:nvCxnSpPr>
                <p:spPr>
                  <a:xfrm>
                    <a:off x="2878098" y="4056399"/>
                    <a:ext cx="47394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" name="群組 101"/>
                <p:cNvGrpSpPr/>
                <p:nvPr/>
              </p:nvGrpSpPr>
              <p:grpSpPr>
                <a:xfrm>
                  <a:off x="3278301" y="1344561"/>
                  <a:ext cx="1336786" cy="999123"/>
                  <a:chOff x="6013110" y="4870578"/>
                  <a:chExt cx="1402527" cy="1667072"/>
                </a:xfrm>
              </p:grpSpPr>
              <p:sp>
                <p:nvSpPr>
                  <p:cNvPr id="114" name="圓角矩形 113"/>
                  <p:cNvSpPr/>
                  <p:nvPr/>
                </p:nvSpPr>
                <p:spPr>
                  <a:xfrm>
                    <a:off x="6013110" y="4870580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15" name="圓角矩形 114"/>
                  <p:cNvSpPr/>
                  <p:nvPr/>
                </p:nvSpPr>
                <p:spPr>
                  <a:xfrm>
                    <a:off x="6215343" y="4870579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16" name="圓角矩形 115"/>
                  <p:cNvSpPr/>
                  <p:nvPr/>
                </p:nvSpPr>
                <p:spPr>
                  <a:xfrm>
                    <a:off x="6451719" y="4870579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17" name="圓角矩形 116"/>
                  <p:cNvSpPr/>
                  <p:nvPr/>
                </p:nvSpPr>
                <p:spPr>
                  <a:xfrm>
                    <a:off x="6653952" y="4870578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18" name="圓角矩形 117"/>
                  <p:cNvSpPr/>
                  <p:nvPr/>
                </p:nvSpPr>
                <p:spPr>
                  <a:xfrm>
                    <a:off x="7307637" y="4870578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cxnSp>
                <p:nvCxnSpPr>
                  <p:cNvPr id="119" name="直線接點 118"/>
                  <p:cNvCxnSpPr/>
                  <p:nvPr/>
                </p:nvCxnSpPr>
                <p:spPr>
                  <a:xfrm>
                    <a:off x="6788240" y="5701002"/>
                    <a:ext cx="460027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  <a:prstDash val="sysDot"/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" name="群組 102"/>
                <p:cNvGrpSpPr/>
                <p:nvPr/>
              </p:nvGrpSpPr>
              <p:grpSpPr>
                <a:xfrm>
                  <a:off x="5303265" y="1529540"/>
                  <a:ext cx="1336786" cy="499561"/>
                  <a:chOff x="6013110" y="4870578"/>
                  <a:chExt cx="1402527" cy="1667072"/>
                </a:xfrm>
              </p:grpSpPr>
              <p:sp>
                <p:nvSpPr>
                  <p:cNvPr id="108" name="圓角矩形 107"/>
                  <p:cNvSpPr/>
                  <p:nvPr/>
                </p:nvSpPr>
                <p:spPr>
                  <a:xfrm>
                    <a:off x="6013110" y="4870580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09" name="圓角矩形 108"/>
                  <p:cNvSpPr/>
                  <p:nvPr/>
                </p:nvSpPr>
                <p:spPr>
                  <a:xfrm>
                    <a:off x="6215343" y="4870579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10" name="圓角矩形 109"/>
                  <p:cNvSpPr/>
                  <p:nvPr/>
                </p:nvSpPr>
                <p:spPr>
                  <a:xfrm>
                    <a:off x="6451719" y="4870579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11" name="圓角矩形 110"/>
                  <p:cNvSpPr/>
                  <p:nvPr/>
                </p:nvSpPr>
                <p:spPr>
                  <a:xfrm>
                    <a:off x="6653952" y="4870578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12" name="圓角矩形 111"/>
                  <p:cNvSpPr/>
                  <p:nvPr/>
                </p:nvSpPr>
                <p:spPr>
                  <a:xfrm>
                    <a:off x="7307637" y="4870578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cxnSp>
                <p:nvCxnSpPr>
                  <p:cNvPr id="113" name="直線接點 112"/>
                  <p:cNvCxnSpPr/>
                  <p:nvPr/>
                </p:nvCxnSpPr>
                <p:spPr>
                  <a:xfrm>
                    <a:off x="6788240" y="5701002"/>
                    <a:ext cx="460027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  <a:prstDash val="sysDot"/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流程圖: 人工作業 103"/>
                <p:cNvSpPr/>
                <p:nvPr/>
              </p:nvSpPr>
              <p:spPr>
                <a:xfrm>
                  <a:off x="5211735" y="3848993"/>
                  <a:ext cx="1503225" cy="301629"/>
                </a:xfrm>
                <a:prstGeom prst="flowChartManualOperation">
                  <a:avLst/>
                </a:prstGeom>
                <a:solidFill>
                  <a:srgbClr val="FFC00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sz="2000" dirty="0"/>
                    <a:t>GRL</a:t>
                  </a:r>
                  <a:endParaRPr lang="zh-TW" altLang="en-US" sz="2000" dirty="0"/>
                </a:p>
              </p:txBody>
            </p:sp>
            <p:cxnSp>
              <p:nvCxnSpPr>
                <p:cNvPr id="105" name="直線單箭頭接點 104"/>
                <p:cNvCxnSpPr/>
                <p:nvPr/>
              </p:nvCxnSpPr>
              <p:spPr>
                <a:xfrm flipV="1">
                  <a:off x="3858789" y="5699651"/>
                  <a:ext cx="0" cy="360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線單箭頭接點 105"/>
                <p:cNvCxnSpPr/>
                <p:nvPr/>
              </p:nvCxnSpPr>
              <p:spPr>
                <a:xfrm flipV="1">
                  <a:off x="3911879" y="3639808"/>
                  <a:ext cx="0" cy="864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線接點 106"/>
                <p:cNvCxnSpPr/>
                <p:nvPr/>
              </p:nvCxnSpPr>
              <p:spPr>
                <a:xfrm>
                  <a:off x="3896004" y="4362450"/>
                  <a:ext cx="2088000" cy="317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矩形 85"/>
                  <p:cNvSpPr/>
                  <p:nvPr/>
                </p:nvSpPr>
                <p:spPr>
                  <a:xfrm>
                    <a:off x="9478198" y="3113019"/>
                    <a:ext cx="520176" cy="4384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0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000" dirty="0"/>
                  </a:p>
                </p:txBody>
              </p:sp>
            </mc:Choice>
            <mc:Fallback xmlns="">
              <p:sp>
                <p:nvSpPr>
                  <p:cNvPr id="86" name="矩形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8198" y="3113019"/>
                    <a:ext cx="520176" cy="43847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矩形 86"/>
                  <p:cNvSpPr/>
                  <p:nvPr/>
                </p:nvSpPr>
                <p:spPr>
                  <a:xfrm>
                    <a:off x="5015719" y="3113019"/>
                    <a:ext cx="447996" cy="46496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00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矩形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5719" y="3113019"/>
                    <a:ext cx="447996" cy="46496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579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2" name="直線單箭頭接點 71"/>
            <p:cNvCxnSpPr/>
            <p:nvPr/>
          </p:nvCxnSpPr>
          <p:spPr>
            <a:xfrm>
              <a:off x="5029640" y="2933855"/>
              <a:ext cx="17961" cy="127515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單箭頭接點 72"/>
            <p:cNvCxnSpPr/>
            <p:nvPr/>
          </p:nvCxnSpPr>
          <p:spPr>
            <a:xfrm>
              <a:off x="1564721" y="2933855"/>
              <a:ext cx="8980" cy="1238012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單箭頭接點 74"/>
            <p:cNvCxnSpPr/>
            <p:nvPr/>
          </p:nvCxnSpPr>
          <p:spPr>
            <a:xfrm>
              <a:off x="1584661" y="4229246"/>
              <a:ext cx="4490" cy="2053266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弧形接點 76"/>
            <p:cNvCxnSpPr/>
            <p:nvPr/>
          </p:nvCxnSpPr>
          <p:spPr>
            <a:xfrm rot="5400000">
              <a:off x="2885451" y="4711656"/>
              <a:ext cx="1853278" cy="117326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矩形 77"/>
                <p:cNvSpPr/>
                <p:nvPr/>
              </p:nvSpPr>
              <p:spPr>
                <a:xfrm>
                  <a:off x="3947050" y="1745579"/>
                  <a:ext cx="395863" cy="4483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oMath>
                    </m:oMathPara>
                  </a14:m>
                  <a:endParaRPr lang="zh-TW" altLang="en-US" sz="2000" b="1" dirty="0"/>
                </a:p>
              </p:txBody>
            </p:sp>
          </mc:Choice>
          <mc:Fallback xmlns="">
            <p:sp>
              <p:nvSpPr>
                <p:cNvPr id="78" name="矩形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050" y="1745579"/>
                  <a:ext cx="395863" cy="44831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矩形 78"/>
                <p:cNvSpPr/>
                <p:nvPr/>
              </p:nvSpPr>
              <p:spPr>
                <a:xfrm>
                  <a:off x="2242625" y="1599117"/>
                  <a:ext cx="417837" cy="4483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zh-TW" altLang="en-US" sz="2000" b="1" dirty="0"/>
                </a:p>
              </p:txBody>
            </p:sp>
          </mc:Choice>
          <mc:Fallback xmlns="">
            <p:sp>
              <p:nvSpPr>
                <p:cNvPr id="79" name="矩形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2625" y="1599117"/>
                  <a:ext cx="417837" cy="44831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矩形 79"/>
                <p:cNvSpPr/>
                <p:nvPr/>
              </p:nvSpPr>
              <p:spPr>
                <a:xfrm>
                  <a:off x="2170451" y="6299322"/>
                  <a:ext cx="411076" cy="4483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zh-TW" altLang="en-US" sz="2000" b="1" dirty="0"/>
                </a:p>
              </p:txBody>
            </p:sp>
          </mc:Choice>
          <mc:Fallback xmlns="">
            <p:sp>
              <p:nvSpPr>
                <p:cNvPr id="80" name="矩形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451" y="6299322"/>
                  <a:ext cx="411076" cy="4483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5582264" y="2260650"/>
                <a:ext cx="3202672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TW" sz="200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264" y="2260650"/>
                <a:ext cx="3202672" cy="424283"/>
              </a:xfrm>
              <a:prstGeom prst="rect">
                <a:avLst/>
              </a:prstGeom>
              <a:blipFill>
                <a:blip r:embed="rId15"/>
                <a:stretch>
                  <a:fillRect t="-115942" b="-1710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/>
              <p:cNvSpPr/>
              <p:nvPr/>
            </p:nvSpPr>
            <p:spPr>
              <a:xfrm>
                <a:off x="5587354" y="2691836"/>
                <a:ext cx="3172792" cy="400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TW" sz="200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矩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354" y="2691836"/>
                <a:ext cx="3172792" cy="400302"/>
              </a:xfrm>
              <a:prstGeom prst="rect">
                <a:avLst/>
              </a:prstGeom>
              <a:blipFill>
                <a:blip r:embed="rId16"/>
                <a:stretch>
                  <a:fillRect t="-123077" b="-18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/>
              <p:cNvSpPr/>
              <p:nvPr/>
            </p:nvSpPr>
            <p:spPr>
              <a:xfrm>
                <a:off x="5464985" y="3635051"/>
                <a:ext cx="2042739" cy="738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TW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f>
                        <m:fPr>
                          <m:ctrlPr>
                            <a:rPr lang="el-GR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l-G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zh-TW" altLang="el-G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矩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985" y="3635051"/>
                <a:ext cx="2042739" cy="73834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/>
              <p:cNvSpPr/>
              <p:nvPr/>
            </p:nvSpPr>
            <p:spPr>
              <a:xfrm>
                <a:off x="5425673" y="5365579"/>
                <a:ext cx="2332049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TW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TW" sz="20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d>
                        <m:dPr>
                          <m:ctrlPr>
                            <a:rPr lang="el-GR" altLang="zh-TW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altLang="zh-TW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l-GR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l-GR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矩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673" y="5365579"/>
                <a:ext cx="2332049" cy="78386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5508174" y="4505541"/>
                <a:ext cx="2070247" cy="72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f>
                        <m:fPr>
                          <m:ctrlPr>
                            <a:rPr lang="el-GR" altLang="zh-TW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l-G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zh-TW" altLang="el-G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74" y="4505541"/>
                <a:ext cx="2070247" cy="72789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文字方塊 73"/>
          <p:cNvSpPr txBox="1"/>
          <p:nvPr/>
        </p:nvSpPr>
        <p:spPr>
          <a:xfrm>
            <a:off x="5332942" y="3234941"/>
            <a:ext cx="186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Model update </a:t>
            </a:r>
            <a:endParaRPr lang="zh-TW" altLang="en-US" sz="2000" dirty="0"/>
          </a:p>
        </p:txBody>
      </p:sp>
      <p:sp>
        <p:nvSpPr>
          <p:cNvPr id="76" name="矩形 75"/>
          <p:cNvSpPr/>
          <p:nvPr/>
        </p:nvSpPr>
        <p:spPr>
          <a:xfrm>
            <a:off x="7434614" y="3622014"/>
            <a:ext cx="1691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0070C0"/>
                </a:solidFill>
              </a:rPr>
              <a:t>Max classification accuracy </a:t>
            </a:r>
          </a:p>
        </p:txBody>
      </p:sp>
      <p:sp>
        <p:nvSpPr>
          <p:cNvPr id="84" name="矩形 83"/>
          <p:cNvSpPr/>
          <p:nvPr/>
        </p:nvSpPr>
        <p:spPr>
          <a:xfrm>
            <a:off x="7447624" y="4605634"/>
            <a:ext cx="1691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Max domain accuracy </a:t>
            </a:r>
          </a:p>
        </p:txBody>
      </p:sp>
      <p:sp>
        <p:nvSpPr>
          <p:cNvPr id="90" name="矩形 89"/>
          <p:cNvSpPr/>
          <p:nvPr/>
        </p:nvSpPr>
        <p:spPr>
          <a:xfrm>
            <a:off x="5425673" y="6203678"/>
            <a:ext cx="3267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Max classification accuracy 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4842307" y="1847559"/>
            <a:ext cx="3131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Objective function 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/>
              <p:cNvSpPr/>
              <p:nvPr/>
            </p:nvSpPr>
            <p:spPr>
              <a:xfrm>
                <a:off x="7563523" y="5437855"/>
                <a:ext cx="977319" cy="666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l-GR" altLang="zh-TW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l-G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zh-TW" altLang="el-G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2" name="矩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523" y="5437855"/>
                <a:ext cx="977319" cy="66614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矩形 92"/>
          <p:cNvSpPr/>
          <p:nvPr/>
        </p:nvSpPr>
        <p:spPr>
          <a:xfrm>
            <a:off x="5760219" y="6488023"/>
            <a:ext cx="2598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and Min domain accuracy</a:t>
            </a:r>
          </a:p>
        </p:txBody>
      </p:sp>
    </p:spTree>
    <p:extLst>
      <p:ext uri="{BB962C8B-B14F-4D97-AF65-F5344CB8AC3E}">
        <p14:creationId xmlns:p14="http://schemas.microsoft.com/office/powerpoint/2010/main" val="120120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284218" y="1294161"/>
            <a:ext cx="8599432" cy="554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ASR results on accented speech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3" y="51251"/>
            <a:ext cx="7886700" cy="994172"/>
          </a:xfrm>
        </p:spPr>
        <p:txBody>
          <a:bodyPr/>
          <a:lstStyle/>
          <a:p>
            <a:r>
              <a:rPr lang="en-US" altLang="zh-TW" dirty="0"/>
              <a:t>Speech Recognition (DAT) </a:t>
            </a:r>
            <a:endParaRPr lang="zh-TW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1227895" y="181962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1350" dirty="0"/>
          </a:p>
        </p:txBody>
      </p:sp>
      <p:sp>
        <p:nvSpPr>
          <p:cNvPr id="7" name="矩形 6"/>
          <p:cNvSpPr/>
          <p:nvPr/>
        </p:nvSpPr>
        <p:spPr>
          <a:xfrm>
            <a:off x="519168" y="5154860"/>
            <a:ext cx="8129531" cy="1107996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1. With labeled transcriptions, ASR performance notably improves. </a:t>
            </a:r>
          </a:p>
          <a:p>
            <a:endParaRPr lang="en-US" altLang="zh-TW" sz="2200" dirty="0"/>
          </a:p>
          <a:p>
            <a:endParaRPr lang="en-US" altLang="zh-TW" sz="2200" dirty="0"/>
          </a:p>
        </p:txBody>
      </p:sp>
      <p:grpSp>
        <p:nvGrpSpPr>
          <p:cNvPr id="4" name="群組 3"/>
          <p:cNvGrpSpPr/>
          <p:nvPr/>
        </p:nvGrpSpPr>
        <p:grpSpPr>
          <a:xfrm>
            <a:off x="284218" y="2795068"/>
            <a:ext cx="8528051" cy="1733113"/>
            <a:chOff x="114873" y="3681693"/>
            <a:chExt cx="5184364" cy="111499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7" r="78343"/>
            <a:stretch/>
          </p:blipFill>
          <p:spPr>
            <a:xfrm>
              <a:off x="114873" y="3681694"/>
              <a:ext cx="1828227" cy="1114991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43" t="4337"/>
            <a:stretch/>
          </p:blipFill>
          <p:spPr>
            <a:xfrm>
              <a:off x="1943100" y="3681693"/>
              <a:ext cx="3356137" cy="1114991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1519753" y="2346275"/>
            <a:ext cx="7363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14: WER of the baseline and adapted model. </a:t>
            </a:r>
            <a:endParaRPr lang="zh-TW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400050" y="3421751"/>
            <a:ext cx="8248649" cy="6644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19168" y="5493415"/>
            <a:ext cx="8253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2. DAT is effective in learning features invariant to domain differences </a:t>
            </a:r>
            <a:br>
              <a:rPr lang="en-US" altLang="zh-TW" sz="2200" dirty="0"/>
            </a:br>
            <a:r>
              <a:rPr lang="en-US" altLang="zh-TW" sz="2200" dirty="0"/>
              <a:t>    with and without labeled transcriptions.</a:t>
            </a:r>
          </a:p>
        </p:txBody>
      </p:sp>
      <p:sp>
        <p:nvSpPr>
          <p:cNvPr id="14" name="矩形 13"/>
          <p:cNvSpPr/>
          <p:nvPr/>
        </p:nvSpPr>
        <p:spPr>
          <a:xfrm>
            <a:off x="400050" y="3755126"/>
            <a:ext cx="8248649" cy="6644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424810" y="4454488"/>
            <a:ext cx="21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STD: standard speech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44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2" grpId="0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4633179" y="4447992"/>
            <a:ext cx="4311601" cy="118082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4633179" y="2538274"/>
            <a:ext cx="4311601" cy="118082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3" y="136875"/>
            <a:ext cx="7886700" cy="994172"/>
          </a:xfrm>
        </p:spPr>
        <p:txBody>
          <a:bodyPr/>
          <a:lstStyle/>
          <a:p>
            <a:r>
              <a:rPr lang="en-US" altLang="zh-TW" dirty="0"/>
              <a:t>Speech Recognition </a:t>
            </a:r>
            <a:endParaRPr lang="zh-TW" altLang="en-US" dirty="0"/>
          </a:p>
        </p:txBody>
      </p:sp>
      <p:sp>
        <p:nvSpPr>
          <p:cNvPr id="61" name="內容版面配置區 2"/>
          <p:cNvSpPr>
            <a:spLocks noGrp="1"/>
          </p:cNvSpPr>
          <p:nvPr>
            <p:ph idx="1"/>
          </p:nvPr>
        </p:nvSpPr>
        <p:spPr>
          <a:xfrm>
            <a:off x="311723" y="1102773"/>
            <a:ext cx="8156120" cy="3263504"/>
          </a:xfrm>
        </p:spPr>
        <p:txBody>
          <a:bodyPr/>
          <a:lstStyle/>
          <a:p>
            <a:r>
              <a:rPr lang="en-US" altLang="zh-TW" dirty="0"/>
              <a:t>Robust ASR using GAN enhancer (GAN-Enhancer) </a:t>
            </a:r>
            <a:r>
              <a:rPr lang="en-US" altLang="zh-TW" sz="2000" dirty="0">
                <a:solidFill>
                  <a:srgbClr val="0000FF"/>
                </a:solidFill>
              </a:rPr>
              <a:t>[</a:t>
            </a:r>
            <a:r>
              <a:rPr lang="en-US" altLang="zh-TW" sz="2000" dirty="0" err="1">
                <a:solidFill>
                  <a:srgbClr val="0000FF"/>
                </a:solidFill>
              </a:rPr>
              <a:t>Sriram</a:t>
            </a:r>
            <a:r>
              <a:rPr lang="en-US" altLang="zh-TW" sz="2000" dirty="0">
                <a:solidFill>
                  <a:srgbClr val="0000FF"/>
                </a:solidFill>
              </a:rPr>
              <a:t> et al., </a:t>
            </a:r>
            <a:r>
              <a:rPr lang="en-US" altLang="zh-TW" sz="2000" dirty="0" err="1">
                <a:solidFill>
                  <a:srgbClr val="0000FF"/>
                </a:solidFill>
              </a:rPr>
              <a:t>arXiv</a:t>
            </a:r>
            <a:r>
              <a:rPr lang="en-US" altLang="zh-TW" sz="2000" dirty="0">
                <a:solidFill>
                  <a:srgbClr val="0000FF"/>
                </a:solidFill>
              </a:rPr>
              <a:t> 2017]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4808665" y="2939594"/>
                <a:ext cx="3615157" cy="737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TW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f>
                        <m:fPr>
                          <m:ctrlP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l-GR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l-GR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l-GR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665" y="2939594"/>
                <a:ext cx="3615157" cy="737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文字方塊 97"/>
          <p:cNvSpPr txBox="1"/>
          <p:nvPr/>
        </p:nvSpPr>
        <p:spPr>
          <a:xfrm>
            <a:off x="4520684" y="2541466"/>
            <a:ext cx="4176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Cross entropy with L1 Enhancer: </a:t>
            </a:r>
            <a:endParaRPr lang="zh-TW" altLang="en-US" sz="2000" dirty="0"/>
          </a:p>
        </p:txBody>
      </p:sp>
      <p:sp>
        <p:nvSpPr>
          <p:cNvPr id="59" name="矩形 58"/>
          <p:cNvSpPr/>
          <p:nvPr/>
        </p:nvSpPr>
        <p:spPr>
          <a:xfrm>
            <a:off x="694205" y="1447107"/>
            <a:ext cx="184731" cy="351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135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469328" y="2302458"/>
            <a:ext cx="923876" cy="82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Output</a:t>
            </a:r>
          </a:p>
          <a:p>
            <a:pPr algn="ctr"/>
            <a:r>
              <a:rPr lang="en-US" altLang="zh-TW" sz="2000" dirty="0"/>
              <a:t>label</a:t>
            </a:r>
            <a:endParaRPr lang="zh-TW" altLang="en-US" sz="2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132621" y="6100655"/>
            <a:ext cx="174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Clean data</a:t>
            </a:r>
            <a:endParaRPr lang="zh-TW" altLang="en-US" sz="2000" dirty="0"/>
          </a:p>
        </p:txBody>
      </p:sp>
      <p:cxnSp>
        <p:nvCxnSpPr>
          <p:cNvPr id="53" name="直線單箭頭接點 52"/>
          <p:cNvCxnSpPr/>
          <p:nvPr/>
        </p:nvCxnSpPr>
        <p:spPr>
          <a:xfrm flipV="1">
            <a:off x="1525503" y="3754020"/>
            <a:ext cx="0" cy="4776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579454" y="4389874"/>
            <a:ext cx="902647" cy="7970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i="1" dirty="0"/>
              <a:t>E</a:t>
            </a:r>
            <a:endParaRPr lang="zh-TW" altLang="en-US" sz="2000" i="1" dirty="0"/>
          </a:p>
        </p:txBody>
      </p:sp>
      <p:sp>
        <p:nvSpPr>
          <p:cNvPr id="14" name="矩形 13"/>
          <p:cNvSpPr/>
          <p:nvPr/>
        </p:nvSpPr>
        <p:spPr>
          <a:xfrm>
            <a:off x="2579454" y="3028628"/>
            <a:ext cx="934993" cy="7917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i="1" dirty="0">
                <a:solidFill>
                  <a:srgbClr val="002060"/>
                </a:solidFill>
              </a:rPr>
              <a:t>G</a:t>
            </a:r>
            <a:endParaRPr lang="zh-TW" alt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65266" y="2972353"/>
            <a:ext cx="934993" cy="79177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i="1" dirty="0">
                <a:solidFill>
                  <a:schemeClr val="accent6">
                    <a:lumMod val="50000"/>
                  </a:schemeClr>
                </a:solidFill>
              </a:rPr>
              <a:t>L1 </a:t>
            </a:r>
            <a:endParaRPr lang="zh-TW" altLang="en-US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21017" y="5465810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8" name="矩形 17"/>
          <p:cNvSpPr/>
          <p:nvPr/>
        </p:nvSpPr>
        <p:spPr>
          <a:xfrm>
            <a:off x="2759927" y="5465810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9" name="矩形 18"/>
          <p:cNvSpPr/>
          <p:nvPr/>
        </p:nvSpPr>
        <p:spPr>
          <a:xfrm>
            <a:off x="2883360" y="5465810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20" name="矩形 19"/>
          <p:cNvSpPr/>
          <p:nvPr/>
        </p:nvSpPr>
        <p:spPr>
          <a:xfrm>
            <a:off x="3006792" y="5465810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21" name="矩形 20"/>
          <p:cNvSpPr/>
          <p:nvPr/>
        </p:nvSpPr>
        <p:spPr>
          <a:xfrm>
            <a:off x="3385403" y="5465810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22" name="直線接點 21"/>
          <p:cNvCxnSpPr/>
          <p:nvPr/>
        </p:nvCxnSpPr>
        <p:spPr>
          <a:xfrm>
            <a:off x="3077056" y="5641049"/>
            <a:ext cx="30834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/>
          <p:cNvGrpSpPr/>
          <p:nvPr/>
        </p:nvGrpSpPr>
        <p:grpSpPr>
          <a:xfrm>
            <a:off x="2624839" y="2297699"/>
            <a:ext cx="834650" cy="662835"/>
            <a:chOff x="6013110" y="4870578"/>
            <a:chExt cx="1402527" cy="1667072"/>
          </a:xfrm>
        </p:grpSpPr>
        <p:sp>
          <p:nvSpPr>
            <p:cNvPr id="29" name="圓角矩形 28"/>
            <p:cNvSpPr/>
            <p:nvPr/>
          </p:nvSpPr>
          <p:spPr>
            <a:xfrm>
              <a:off x="6013110" y="4870580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6215343" y="4870579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6451719" y="4870579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2" name="圓角矩形 31"/>
            <p:cNvSpPr/>
            <p:nvPr/>
          </p:nvSpPr>
          <p:spPr>
            <a:xfrm>
              <a:off x="6653952" y="4870578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7307637" y="4870578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cxnSp>
          <p:nvCxnSpPr>
            <p:cNvPr id="34" name="直線接點 33"/>
            <p:cNvCxnSpPr/>
            <p:nvPr/>
          </p:nvCxnSpPr>
          <p:spPr>
            <a:xfrm>
              <a:off x="6788240" y="5701002"/>
              <a:ext cx="460027" cy="0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ys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單箭頭接點 43"/>
          <p:cNvCxnSpPr/>
          <p:nvPr/>
        </p:nvCxnSpPr>
        <p:spPr>
          <a:xfrm flipV="1">
            <a:off x="2987278" y="5186941"/>
            <a:ext cx="0" cy="2388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V="1">
            <a:off x="3020426" y="3820407"/>
            <a:ext cx="0" cy="573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矩形 90"/>
              <p:cNvSpPr/>
              <p:nvPr/>
            </p:nvSpPr>
            <p:spPr>
              <a:xfrm>
                <a:off x="2996313" y="1975596"/>
                <a:ext cx="396262" cy="46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91" name="矩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313" y="1975596"/>
                <a:ext cx="396262" cy="4689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/>
              <p:cNvSpPr/>
              <p:nvPr/>
            </p:nvSpPr>
            <p:spPr>
              <a:xfrm>
                <a:off x="2773028" y="5830278"/>
                <a:ext cx="389850" cy="46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92" name="矩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028" y="5830278"/>
                <a:ext cx="389850" cy="468967"/>
              </a:xfrm>
              <a:prstGeom prst="rect">
                <a:avLst/>
              </a:prstGeom>
              <a:blipFill>
                <a:blip r:embed="rId5"/>
                <a:stretch>
                  <a:fillRect t="-2597" r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567101" y="4050830"/>
            <a:ext cx="921466" cy="216023"/>
          </a:xfrm>
          <a:prstGeom prst="rect">
            <a:avLst/>
          </a:prstGeom>
          <a:solidFill>
            <a:srgbClr val="99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err="1">
                <a:solidFill>
                  <a:schemeClr val="bg1"/>
                </a:solidFill>
              </a:rPr>
              <a:t>Emb</a:t>
            </a:r>
            <a:r>
              <a:rPr lang="en-US" altLang="zh-TW" sz="2000" dirty="0">
                <a:solidFill>
                  <a:schemeClr val="bg1"/>
                </a:solidFill>
              </a:rPr>
              <a:t>.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570845" y="6079796"/>
            <a:ext cx="174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Noisy data</a:t>
            </a:r>
            <a:endParaRPr lang="zh-TW" altLang="en-US" sz="2000" dirty="0"/>
          </a:p>
        </p:txBody>
      </p:sp>
      <p:sp>
        <p:nvSpPr>
          <p:cNvPr id="70" name="矩形 69"/>
          <p:cNvSpPr/>
          <p:nvPr/>
        </p:nvSpPr>
        <p:spPr>
          <a:xfrm>
            <a:off x="1069535" y="4385737"/>
            <a:ext cx="902647" cy="7970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i="1" dirty="0"/>
              <a:t>E</a:t>
            </a:r>
            <a:endParaRPr lang="zh-TW" altLang="en-US" sz="2000" i="1" dirty="0"/>
          </a:p>
        </p:txBody>
      </p:sp>
      <p:sp>
        <p:nvSpPr>
          <p:cNvPr id="72" name="矩形 71"/>
          <p:cNvSpPr/>
          <p:nvPr/>
        </p:nvSpPr>
        <p:spPr>
          <a:xfrm>
            <a:off x="1146955" y="5450621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3" name="矩形 72"/>
          <p:cNvSpPr/>
          <p:nvPr/>
        </p:nvSpPr>
        <p:spPr>
          <a:xfrm>
            <a:off x="1285865" y="5450621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5" name="矩形 74"/>
          <p:cNvSpPr/>
          <p:nvPr/>
        </p:nvSpPr>
        <p:spPr>
          <a:xfrm>
            <a:off x="1409298" y="5450621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7" name="矩形 76"/>
          <p:cNvSpPr/>
          <p:nvPr/>
        </p:nvSpPr>
        <p:spPr>
          <a:xfrm>
            <a:off x="1532730" y="5450621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8" name="矩形 77"/>
          <p:cNvSpPr/>
          <p:nvPr/>
        </p:nvSpPr>
        <p:spPr>
          <a:xfrm>
            <a:off x="1911341" y="5450621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79" name="直線接點 78"/>
          <p:cNvCxnSpPr/>
          <p:nvPr/>
        </p:nvCxnSpPr>
        <p:spPr>
          <a:xfrm>
            <a:off x="1602994" y="5625860"/>
            <a:ext cx="30834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 flipV="1">
            <a:off x="1513216" y="5171752"/>
            <a:ext cx="0" cy="2388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/>
          <p:nvPr/>
        </p:nvCxnSpPr>
        <p:spPr>
          <a:xfrm flipV="1">
            <a:off x="1524797" y="3759715"/>
            <a:ext cx="0" cy="6329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/>
              <p:cNvSpPr/>
              <p:nvPr/>
            </p:nvSpPr>
            <p:spPr>
              <a:xfrm>
                <a:off x="1387372" y="5843180"/>
                <a:ext cx="389850" cy="46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82" name="矩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372" y="5843180"/>
                <a:ext cx="389850" cy="4689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矩形 84"/>
          <p:cNvSpPr/>
          <p:nvPr/>
        </p:nvSpPr>
        <p:spPr>
          <a:xfrm>
            <a:off x="1068271" y="4007856"/>
            <a:ext cx="921466" cy="2160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err="1">
                <a:solidFill>
                  <a:schemeClr val="bg1"/>
                </a:solidFill>
              </a:rPr>
              <a:t>Emb</a:t>
            </a:r>
            <a:r>
              <a:rPr lang="en-US" altLang="zh-TW" sz="2000" dirty="0">
                <a:solidFill>
                  <a:schemeClr val="bg1"/>
                </a:solidFill>
              </a:rPr>
              <a:t>.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cxnSp>
        <p:nvCxnSpPr>
          <p:cNvPr id="86" name="直線單箭頭接點 85"/>
          <p:cNvCxnSpPr>
            <a:stCxn id="3" idx="1"/>
            <a:endCxn id="15" idx="2"/>
          </p:cNvCxnSpPr>
          <p:nvPr/>
        </p:nvCxnSpPr>
        <p:spPr>
          <a:xfrm flipH="1" flipV="1">
            <a:off x="1532762" y="3764131"/>
            <a:ext cx="1034339" cy="394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-3665" y="3666074"/>
                <a:ext cx="1145826" cy="42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65" y="3666074"/>
                <a:ext cx="1145826" cy="428246"/>
              </a:xfrm>
              <a:prstGeom prst="rect">
                <a:avLst/>
              </a:prstGeom>
              <a:blipFill>
                <a:blip r:embed="rId7"/>
                <a:stretch>
                  <a:fillRect t="-7042" r="-4787" b="-169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矩形 86"/>
              <p:cNvSpPr/>
              <p:nvPr/>
            </p:nvSpPr>
            <p:spPr>
              <a:xfrm>
                <a:off x="3441358" y="3730595"/>
                <a:ext cx="1145826" cy="42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7" name="矩形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358" y="3730595"/>
                <a:ext cx="1145826" cy="428246"/>
              </a:xfrm>
              <a:prstGeom prst="rect">
                <a:avLst/>
              </a:prstGeom>
              <a:blipFill>
                <a:blip r:embed="rId8"/>
                <a:stretch>
                  <a:fillRect t="-8571" r="-30481" b="-1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482101" y="4648526"/>
                <a:ext cx="602601" cy="42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101" y="4648526"/>
                <a:ext cx="602601" cy="428246"/>
              </a:xfrm>
              <a:prstGeom prst="rect">
                <a:avLst/>
              </a:prstGeom>
              <a:blipFill>
                <a:blip r:embed="rId9"/>
                <a:stretch>
                  <a:fillRect t="-8571" r="-10101" b="-1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64266" y="4525018"/>
                <a:ext cx="602601" cy="42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66" y="4525018"/>
                <a:ext cx="602601" cy="428246"/>
              </a:xfrm>
              <a:prstGeom prst="rect">
                <a:avLst/>
              </a:prstGeom>
              <a:blipFill>
                <a:blip r:embed="rId10"/>
                <a:stretch>
                  <a:fillRect t="-7042" r="-10101" b="-169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/>
              <p:cNvSpPr/>
              <p:nvPr/>
            </p:nvSpPr>
            <p:spPr>
              <a:xfrm>
                <a:off x="3520211" y="3222012"/>
                <a:ext cx="588174" cy="42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8" name="矩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211" y="3222012"/>
                <a:ext cx="588174" cy="428246"/>
              </a:xfrm>
              <a:prstGeom prst="rect">
                <a:avLst/>
              </a:prstGeom>
              <a:blipFill>
                <a:blip r:embed="rId11"/>
                <a:stretch>
                  <a:fillRect t="-8571" r="-10309" b="-1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文字方塊 53"/>
          <p:cNvSpPr txBox="1"/>
          <p:nvPr/>
        </p:nvSpPr>
        <p:spPr>
          <a:xfrm>
            <a:off x="4343917" y="4610059"/>
            <a:ext cx="4559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Cross entropy with GAN Enhancer: 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777374" y="5025146"/>
                <a:ext cx="415286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acc>
                          </m:e>
                        </m:d>
                        <m:r>
                          <a:rPr lang="en-US" altLang="zh-TW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altLang="zh-TW" sz="20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r>
                      <a:rPr lang="zh-TW" alt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/>
                  <a:t>(</a:t>
                </a:r>
                <a14:m>
                  <m:oMath xmlns:m="http://schemas.openxmlformats.org/officeDocument/2006/math"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TW" sz="2000" dirty="0"/>
                  <a:t>) ,</a:t>
                </a:r>
                <a:r>
                  <a:rPr lang="en-US" altLang="zh-TW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zh-TW" sz="2000" dirty="0"/>
                  <a:t>))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74" y="5025146"/>
                <a:ext cx="4152862" cy="400110"/>
              </a:xfrm>
              <a:prstGeom prst="rect">
                <a:avLst/>
              </a:prstGeom>
              <a:blipFill>
                <a:blip r:embed="rId1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圓角矩形 4"/>
          <p:cNvSpPr/>
          <p:nvPr/>
        </p:nvSpPr>
        <p:spPr>
          <a:xfrm>
            <a:off x="464266" y="4366277"/>
            <a:ext cx="3620436" cy="920098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/>
        </p:nvSpPr>
        <p:spPr>
          <a:xfrm>
            <a:off x="1062999" y="2973035"/>
            <a:ext cx="934993" cy="7917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i="1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endParaRPr lang="zh-TW" altLang="en-US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8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5" grpId="0" animBg="1"/>
      <p:bldP spid="63" grpId="0"/>
      <p:bldP spid="98" grpId="0"/>
      <p:bldP spid="15" grpId="0" animBg="1"/>
      <p:bldP spid="70" grpId="0" animBg="1"/>
      <p:bldP spid="85" grpId="0" animBg="1"/>
      <p:bldP spid="8" grpId="0"/>
      <p:bldP spid="11" grpId="0"/>
      <p:bldP spid="54" grpId="0"/>
      <p:bldP spid="4" grpId="0"/>
      <p:bldP spid="5" grpId="0" animBg="1"/>
      <p:bldP spid="5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284218" y="1294161"/>
            <a:ext cx="8599432" cy="554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ASR results on far-field speech: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8" y="2240563"/>
            <a:ext cx="8434862" cy="2407637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18" y="19137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Speech Recognition (GAN-Enhancer)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441887" y="5236296"/>
            <a:ext cx="6524953" cy="769441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GAN Enhancer outperforms the Augmentation and L1-Enhancer approaches on far-field speech. </a:t>
            </a:r>
          </a:p>
        </p:txBody>
      </p:sp>
      <p:sp>
        <p:nvSpPr>
          <p:cNvPr id="14" name="矩形 13"/>
          <p:cNvSpPr/>
          <p:nvPr/>
        </p:nvSpPr>
        <p:spPr>
          <a:xfrm>
            <a:off x="1496284" y="2026347"/>
            <a:ext cx="6175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15: WER</a:t>
            </a:r>
            <a:r>
              <a:rPr lang="zh-TW" altLang="en-US" sz="2000" dirty="0"/>
              <a:t> </a:t>
            </a:r>
            <a:r>
              <a:rPr lang="en-US" altLang="zh-TW" sz="2000" dirty="0"/>
              <a:t>of GAN enhancer and the baseline methods.</a:t>
            </a:r>
            <a:endParaRPr lang="zh-TW" altLang="en-US" sz="2000" dirty="0"/>
          </a:p>
          <a:p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510410" y="4135819"/>
            <a:ext cx="8066032" cy="38132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9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1874" y="203201"/>
            <a:ext cx="7886700" cy="994172"/>
          </a:xfrm>
        </p:spPr>
        <p:txBody>
          <a:bodyPr/>
          <a:lstStyle/>
          <a:p>
            <a:r>
              <a:rPr lang="en-US" altLang="zh-TW" dirty="0"/>
              <a:t>Outline</a:t>
            </a:r>
            <a:r>
              <a:rPr lang="zh-TW" altLang="en-US" dirty="0"/>
              <a:t> </a:t>
            </a:r>
            <a:r>
              <a:rPr lang="en-US" altLang="zh-TW" dirty="0"/>
              <a:t>of Part II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73100" y="1361550"/>
          <a:ext cx="7912100" cy="484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06CB14CD-9C79-464C-8062-15EB3C2D113F}"/>
              </a:ext>
            </a:extLst>
          </p:cNvPr>
          <p:cNvSpPr/>
          <p:nvPr/>
        </p:nvSpPr>
        <p:spPr>
          <a:xfrm>
            <a:off x="673100" y="4106917"/>
            <a:ext cx="7886700" cy="4204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2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25" y="31088"/>
            <a:ext cx="7886700" cy="994172"/>
          </a:xfrm>
        </p:spPr>
        <p:txBody>
          <a:bodyPr/>
          <a:lstStyle/>
          <a:p>
            <a:r>
              <a:rPr lang="en-US" altLang="zh-TW" dirty="0"/>
              <a:t>Speaker Recognition </a:t>
            </a:r>
            <a:endParaRPr lang="zh-TW" altLang="en-US" dirty="0"/>
          </a:p>
        </p:txBody>
      </p:sp>
      <p:sp>
        <p:nvSpPr>
          <p:cNvPr id="61" name="內容版面配置區 2"/>
          <p:cNvSpPr>
            <a:spLocks noGrp="1"/>
          </p:cNvSpPr>
          <p:nvPr>
            <p:ph idx="1"/>
          </p:nvPr>
        </p:nvSpPr>
        <p:spPr>
          <a:xfrm>
            <a:off x="102195" y="871692"/>
            <a:ext cx="7659313" cy="3263504"/>
          </a:xfrm>
        </p:spPr>
        <p:txBody>
          <a:bodyPr/>
          <a:lstStyle/>
          <a:p>
            <a:r>
              <a:rPr lang="en-US" altLang="zh-TW" dirty="0"/>
              <a:t>Domain adversarial neural network (DANN) </a:t>
            </a:r>
            <a:br>
              <a:rPr lang="en-US" altLang="zh-TW" dirty="0"/>
            </a:br>
            <a:r>
              <a:rPr lang="en-US" altLang="zh-TW" sz="2000" dirty="0">
                <a:solidFill>
                  <a:srgbClr val="0000FF"/>
                </a:solidFill>
              </a:rPr>
              <a:t>[Wang et al., ICASSP 2018]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08793" y="1848030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1350" dirty="0"/>
          </a:p>
        </p:txBody>
      </p:sp>
      <p:grpSp>
        <p:nvGrpSpPr>
          <p:cNvPr id="26" name="群組 25"/>
          <p:cNvGrpSpPr/>
          <p:nvPr/>
        </p:nvGrpSpPr>
        <p:grpSpPr>
          <a:xfrm>
            <a:off x="3665336" y="3647303"/>
            <a:ext cx="5420102" cy="2552541"/>
            <a:chOff x="4497970" y="2910595"/>
            <a:chExt cx="7445456" cy="2742877"/>
          </a:xfrm>
        </p:grpSpPr>
        <p:cxnSp>
          <p:nvCxnSpPr>
            <p:cNvPr id="80" name="直線接點 79"/>
            <p:cNvCxnSpPr/>
            <p:nvPr/>
          </p:nvCxnSpPr>
          <p:spPr>
            <a:xfrm>
              <a:off x="5248682" y="4901381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5474461" y="4901381"/>
              <a:ext cx="45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5328289" y="3622610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群組 2"/>
            <p:cNvGrpSpPr/>
            <p:nvPr/>
          </p:nvGrpSpPr>
          <p:grpSpPr>
            <a:xfrm>
              <a:off x="5987040" y="3216139"/>
              <a:ext cx="5956386" cy="2101995"/>
              <a:chOff x="6260056" y="2855340"/>
              <a:chExt cx="6161756" cy="2449032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6260056" y="2855340"/>
                <a:ext cx="1203528" cy="90671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solidFill>
                      <a:schemeClr val="tx1"/>
                    </a:solidFill>
                  </a:rPr>
                  <a:t>DANN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6260056" y="4397659"/>
                <a:ext cx="1203528" cy="90671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solidFill>
                      <a:schemeClr val="tx1"/>
                    </a:solidFill>
                  </a:rPr>
                  <a:t>DANN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7837834" y="2877919"/>
                <a:ext cx="2006508" cy="906713"/>
              </a:xfrm>
              <a:prstGeom prst="rect">
                <a:avLst/>
              </a:prstGeom>
              <a:solidFill>
                <a:srgbClr val="CAA6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solidFill>
                      <a:schemeClr val="tx1"/>
                    </a:solidFill>
                  </a:rPr>
                  <a:t>Pre-processing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7837833" y="4380403"/>
                <a:ext cx="2006508" cy="906713"/>
              </a:xfrm>
              <a:prstGeom prst="rect">
                <a:avLst/>
              </a:prstGeom>
              <a:solidFill>
                <a:srgbClr val="CAA6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solidFill>
                      <a:schemeClr val="tx1"/>
                    </a:solidFill>
                  </a:rPr>
                  <a:t>Pre-processing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11052050" y="3657171"/>
                <a:ext cx="1369762" cy="90069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solidFill>
                      <a:schemeClr val="tx1"/>
                    </a:solidFill>
                  </a:rPr>
                  <a:t>Scoring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" name="直線單箭頭接點 7"/>
            <p:cNvCxnSpPr>
              <a:endCxn id="75" idx="1"/>
            </p:cNvCxnSpPr>
            <p:nvPr/>
          </p:nvCxnSpPr>
          <p:spPr>
            <a:xfrm>
              <a:off x="9974460" y="3622610"/>
              <a:ext cx="644858" cy="6682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>
              <a:endCxn id="75" idx="1"/>
            </p:cNvCxnSpPr>
            <p:nvPr/>
          </p:nvCxnSpPr>
          <p:spPr>
            <a:xfrm flipV="1">
              <a:off x="9924008" y="4290881"/>
              <a:ext cx="695310" cy="610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4513726" y="2910595"/>
              <a:ext cx="1604391" cy="760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dirty="0"/>
                <a:t>Enroll </a:t>
              </a:r>
              <a:br>
                <a:rPr lang="en-US" altLang="zh-TW" sz="2000" dirty="0"/>
              </a:br>
              <a:r>
                <a:rPr lang="en-US" altLang="zh-TW" sz="2000" dirty="0" err="1"/>
                <a:t>i</a:t>
              </a:r>
              <a:r>
                <a:rPr lang="en-US" altLang="zh-TW" sz="2000" dirty="0"/>
                <a:t>-vector</a:t>
              </a:r>
              <a:endParaRPr lang="zh-TW" altLang="en-US" sz="2000" dirty="0"/>
            </a:p>
          </p:txBody>
        </p:sp>
        <p:sp>
          <p:nvSpPr>
            <p:cNvPr id="79" name="矩形 78"/>
            <p:cNvSpPr/>
            <p:nvPr/>
          </p:nvSpPr>
          <p:spPr>
            <a:xfrm>
              <a:off x="4497970" y="4892801"/>
              <a:ext cx="1627638" cy="760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000" dirty="0"/>
                <a:t>Test </a:t>
              </a:r>
              <a:br>
                <a:rPr lang="en-US" altLang="zh-TW" sz="2000" dirty="0"/>
              </a:br>
              <a:r>
                <a:rPr lang="en-US" altLang="zh-TW" sz="2000" dirty="0" err="1"/>
                <a:t>i</a:t>
              </a:r>
              <a:r>
                <a:rPr lang="en-US" altLang="zh-TW" sz="2000" dirty="0"/>
                <a:t>-vector</a:t>
              </a:r>
              <a:endParaRPr lang="zh-TW" altLang="en-US" sz="2000" dirty="0"/>
            </a:p>
          </p:txBody>
        </p:sp>
      </p:grpSp>
      <p:cxnSp>
        <p:nvCxnSpPr>
          <p:cNvPr id="87" name="直線單箭頭接點 86"/>
          <p:cNvCxnSpPr>
            <a:stCxn id="67" idx="2"/>
            <a:endCxn id="68" idx="0"/>
          </p:cNvCxnSpPr>
          <p:nvPr/>
        </p:nvCxnSpPr>
        <p:spPr>
          <a:xfrm>
            <a:off x="5172809" y="4655869"/>
            <a:ext cx="0" cy="507682"/>
          </a:xfrm>
          <a:prstGeom prst="straightConnector1">
            <a:avLst/>
          </a:prstGeom>
          <a:ln w="508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群組 65"/>
          <p:cNvGrpSpPr/>
          <p:nvPr/>
        </p:nvGrpSpPr>
        <p:grpSpPr>
          <a:xfrm>
            <a:off x="-60956" y="1595385"/>
            <a:ext cx="4558624" cy="5237742"/>
            <a:chOff x="585620" y="1599117"/>
            <a:chExt cx="5447655" cy="5446569"/>
          </a:xfrm>
        </p:grpSpPr>
        <p:grpSp>
          <p:nvGrpSpPr>
            <p:cNvPr id="70" name="群組 69"/>
            <p:cNvGrpSpPr/>
            <p:nvPr/>
          </p:nvGrpSpPr>
          <p:grpSpPr>
            <a:xfrm>
              <a:off x="585620" y="1864449"/>
              <a:ext cx="5447655" cy="5181237"/>
              <a:chOff x="4509445" y="1710293"/>
              <a:chExt cx="5884076" cy="5460284"/>
            </a:xfrm>
          </p:grpSpPr>
          <p:sp>
            <p:nvSpPr>
              <p:cNvPr id="89" name="文字方塊 88"/>
              <p:cNvSpPr txBox="1"/>
              <p:nvPr/>
            </p:nvSpPr>
            <p:spPr>
              <a:xfrm>
                <a:off x="8932859" y="1821249"/>
                <a:ext cx="1460662" cy="775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/>
                  <a:t>Output 2 Domain</a:t>
                </a:r>
                <a:endParaRPr lang="zh-TW" altLang="en-US" sz="2000" dirty="0"/>
              </a:p>
            </p:txBody>
          </p:sp>
          <p:sp>
            <p:nvSpPr>
              <p:cNvPr id="94" name="文字方塊 93"/>
              <p:cNvSpPr txBox="1"/>
              <p:nvPr/>
            </p:nvSpPr>
            <p:spPr>
              <a:xfrm>
                <a:off x="4509445" y="1710293"/>
                <a:ext cx="1480351" cy="1113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/>
                  <a:t>Output 1 Speaker ID</a:t>
                </a:r>
                <a:endParaRPr lang="zh-TW" altLang="en-US" sz="2000" dirty="0"/>
              </a:p>
            </p:txBody>
          </p:sp>
          <p:sp>
            <p:nvSpPr>
              <p:cNvPr id="95" name="文字方塊 94"/>
              <p:cNvSpPr txBox="1"/>
              <p:nvPr/>
            </p:nvSpPr>
            <p:spPr>
              <a:xfrm>
                <a:off x="6371035" y="6394823"/>
                <a:ext cx="2516185" cy="775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/>
                  <a:t>Input</a:t>
                </a:r>
              </a:p>
              <a:p>
                <a:pPr algn="ctr"/>
                <a:r>
                  <a:rPr lang="en-US" altLang="zh-TW" sz="2000" dirty="0"/>
                  <a:t>Acoustic feature</a:t>
                </a:r>
                <a:endParaRPr lang="zh-TW" altLang="en-US" sz="2000" dirty="0"/>
              </a:p>
            </p:txBody>
          </p:sp>
          <p:grpSp>
            <p:nvGrpSpPr>
              <p:cNvPr id="96" name="群組 95"/>
              <p:cNvGrpSpPr/>
              <p:nvPr/>
            </p:nvGrpSpPr>
            <p:grpSpPr>
              <a:xfrm>
                <a:off x="5942463" y="1911984"/>
                <a:ext cx="3163437" cy="4454318"/>
                <a:chOff x="3205613" y="1344561"/>
                <a:chExt cx="3518109" cy="5303730"/>
              </a:xfrm>
            </p:grpSpPr>
            <p:cxnSp>
              <p:nvCxnSpPr>
                <p:cNvPr id="99" name="直線單箭頭接點 98"/>
                <p:cNvCxnSpPr/>
                <p:nvPr/>
              </p:nvCxnSpPr>
              <p:spPr>
                <a:xfrm flipV="1">
                  <a:off x="5963348" y="3639808"/>
                  <a:ext cx="0" cy="720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矩形 99"/>
                <p:cNvSpPr/>
                <p:nvPr/>
              </p:nvSpPr>
              <p:spPr>
                <a:xfrm>
                  <a:off x="3205613" y="4498195"/>
                  <a:ext cx="1445690" cy="1201456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b="1" i="1" dirty="0"/>
                    <a:t>E</a:t>
                  </a:r>
                  <a:endParaRPr lang="zh-TW" altLang="en-US" sz="2000" b="1" i="1" dirty="0"/>
                </a:p>
              </p:txBody>
            </p:sp>
            <p:sp>
              <p:nvSpPr>
                <p:cNvPr id="101" name="矩形 100"/>
                <p:cNvSpPr/>
                <p:nvPr/>
              </p:nvSpPr>
              <p:spPr>
                <a:xfrm>
                  <a:off x="3205613" y="2446322"/>
                  <a:ext cx="1497496" cy="1193486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b="1" i="1" dirty="0">
                      <a:solidFill>
                        <a:srgbClr val="002060"/>
                      </a:solidFill>
                    </a:rPr>
                    <a:t>G</a:t>
                  </a:r>
                  <a:endParaRPr lang="zh-TW" altLang="en-US" sz="2000" b="1" i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02" name="矩形 101"/>
                <p:cNvSpPr/>
                <p:nvPr/>
              </p:nvSpPr>
              <p:spPr>
                <a:xfrm>
                  <a:off x="5226226" y="2446322"/>
                  <a:ext cx="1497496" cy="1193486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000" b="1" i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D</a:t>
                  </a:r>
                  <a:endParaRPr lang="zh-TW" altLang="en-US" sz="2000" b="1" i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103" name="群組 102"/>
                <p:cNvGrpSpPr/>
                <p:nvPr/>
              </p:nvGrpSpPr>
              <p:grpSpPr>
                <a:xfrm>
                  <a:off x="3272181" y="6120002"/>
                  <a:ext cx="1336786" cy="528289"/>
                  <a:chOff x="2177142" y="3571685"/>
                  <a:chExt cx="1282900" cy="969428"/>
                </a:xfrm>
              </p:grpSpPr>
              <p:sp>
                <p:nvSpPr>
                  <p:cNvPr id="122" name="矩形 121"/>
                  <p:cNvSpPr/>
                  <p:nvPr/>
                </p:nvSpPr>
                <p:spPr>
                  <a:xfrm>
                    <a:off x="2177142" y="3571685"/>
                    <a:ext cx="108000" cy="969428"/>
                  </a:xfrm>
                  <a:prstGeom prst="rect">
                    <a:avLst/>
                  </a:prstGeom>
                  <a:solidFill>
                    <a:schemeClr val="bg1"/>
                  </a:solidFill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23" name="矩形 122"/>
                  <p:cNvSpPr/>
                  <p:nvPr/>
                </p:nvSpPr>
                <p:spPr>
                  <a:xfrm>
                    <a:off x="2390654" y="3571685"/>
                    <a:ext cx="108000" cy="969428"/>
                  </a:xfrm>
                  <a:prstGeom prst="rect">
                    <a:avLst/>
                  </a:prstGeom>
                  <a:solidFill>
                    <a:schemeClr val="bg1"/>
                  </a:solidFill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24" name="矩形 123"/>
                  <p:cNvSpPr/>
                  <p:nvPr/>
                </p:nvSpPr>
                <p:spPr>
                  <a:xfrm>
                    <a:off x="2580376" y="3571685"/>
                    <a:ext cx="108000" cy="969428"/>
                  </a:xfrm>
                  <a:prstGeom prst="rect">
                    <a:avLst/>
                  </a:prstGeom>
                  <a:solidFill>
                    <a:schemeClr val="bg1"/>
                  </a:solidFill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>
                    <a:off x="2770098" y="3571685"/>
                    <a:ext cx="108000" cy="969428"/>
                  </a:xfrm>
                  <a:prstGeom prst="rect">
                    <a:avLst/>
                  </a:prstGeom>
                  <a:solidFill>
                    <a:schemeClr val="bg1"/>
                  </a:solidFill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>
                  <a:xfrm>
                    <a:off x="3352042" y="3571685"/>
                    <a:ext cx="108000" cy="969428"/>
                  </a:xfrm>
                  <a:prstGeom prst="rect">
                    <a:avLst/>
                  </a:prstGeom>
                  <a:solidFill>
                    <a:schemeClr val="bg1"/>
                  </a:solidFill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cxnSp>
                <p:nvCxnSpPr>
                  <p:cNvPr id="127" name="直線接點 126"/>
                  <p:cNvCxnSpPr/>
                  <p:nvPr/>
                </p:nvCxnSpPr>
                <p:spPr>
                  <a:xfrm>
                    <a:off x="2878098" y="4056399"/>
                    <a:ext cx="47394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4" name="群組 103"/>
                <p:cNvGrpSpPr/>
                <p:nvPr/>
              </p:nvGrpSpPr>
              <p:grpSpPr>
                <a:xfrm>
                  <a:off x="3278301" y="1344561"/>
                  <a:ext cx="1336786" cy="999123"/>
                  <a:chOff x="6013110" y="4870578"/>
                  <a:chExt cx="1402527" cy="1667072"/>
                </a:xfrm>
              </p:grpSpPr>
              <p:sp>
                <p:nvSpPr>
                  <p:cNvPr id="116" name="圓角矩形 115"/>
                  <p:cNvSpPr/>
                  <p:nvPr/>
                </p:nvSpPr>
                <p:spPr>
                  <a:xfrm>
                    <a:off x="6013110" y="4870580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17" name="圓角矩形 116"/>
                  <p:cNvSpPr/>
                  <p:nvPr/>
                </p:nvSpPr>
                <p:spPr>
                  <a:xfrm>
                    <a:off x="6215343" y="4870579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18" name="圓角矩形 117"/>
                  <p:cNvSpPr/>
                  <p:nvPr/>
                </p:nvSpPr>
                <p:spPr>
                  <a:xfrm>
                    <a:off x="6451719" y="4870579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19" name="圓角矩形 118"/>
                  <p:cNvSpPr/>
                  <p:nvPr/>
                </p:nvSpPr>
                <p:spPr>
                  <a:xfrm>
                    <a:off x="6653952" y="4870578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20" name="圓角矩形 119"/>
                  <p:cNvSpPr/>
                  <p:nvPr/>
                </p:nvSpPr>
                <p:spPr>
                  <a:xfrm>
                    <a:off x="7307637" y="4870578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cxnSp>
                <p:nvCxnSpPr>
                  <p:cNvPr id="121" name="直線接點 120"/>
                  <p:cNvCxnSpPr/>
                  <p:nvPr/>
                </p:nvCxnSpPr>
                <p:spPr>
                  <a:xfrm>
                    <a:off x="6788240" y="5701002"/>
                    <a:ext cx="460027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  <a:prstDash val="sysDot"/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5" name="群組 104"/>
                <p:cNvGrpSpPr/>
                <p:nvPr/>
              </p:nvGrpSpPr>
              <p:grpSpPr>
                <a:xfrm>
                  <a:off x="5303265" y="1529540"/>
                  <a:ext cx="1336786" cy="499561"/>
                  <a:chOff x="6013110" y="4870578"/>
                  <a:chExt cx="1402527" cy="1667072"/>
                </a:xfrm>
              </p:grpSpPr>
              <p:sp>
                <p:nvSpPr>
                  <p:cNvPr id="110" name="圓角矩形 109"/>
                  <p:cNvSpPr/>
                  <p:nvPr/>
                </p:nvSpPr>
                <p:spPr>
                  <a:xfrm>
                    <a:off x="6013110" y="4870580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11" name="圓角矩形 110"/>
                  <p:cNvSpPr/>
                  <p:nvPr/>
                </p:nvSpPr>
                <p:spPr>
                  <a:xfrm>
                    <a:off x="6215343" y="4870579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12" name="圓角矩形 111"/>
                  <p:cNvSpPr/>
                  <p:nvPr/>
                </p:nvSpPr>
                <p:spPr>
                  <a:xfrm>
                    <a:off x="6451719" y="4870579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13" name="圓角矩形 112"/>
                  <p:cNvSpPr/>
                  <p:nvPr/>
                </p:nvSpPr>
                <p:spPr>
                  <a:xfrm>
                    <a:off x="6653952" y="4870578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sp>
                <p:nvSpPr>
                  <p:cNvPr id="114" name="圓角矩形 113"/>
                  <p:cNvSpPr/>
                  <p:nvPr/>
                </p:nvSpPr>
                <p:spPr>
                  <a:xfrm>
                    <a:off x="7307637" y="4870578"/>
                    <a:ext cx="108000" cy="166707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beve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000"/>
                  </a:p>
                </p:txBody>
              </p:sp>
              <p:cxnSp>
                <p:nvCxnSpPr>
                  <p:cNvPr id="115" name="直線接點 114"/>
                  <p:cNvCxnSpPr/>
                  <p:nvPr/>
                </p:nvCxnSpPr>
                <p:spPr>
                  <a:xfrm>
                    <a:off x="6788240" y="5701002"/>
                    <a:ext cx="460027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  <a:prstDash val="sysDot"/>
                    <a:beve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6" name="流程圖: 人工作業 105"/>
                <p:cNvSpPr/>
                <p:nvPr/>
              </p:nvSpPr>
              <p:spPr>
                <a:xfrm>
                  <a:off x="5211735" y="3848993"/>
                  <a:ext cx="1503225" cy="301629"/>
                </a:xfrm>
                <a:prstGeom prst="flowChartManualOperation">
                  <a:avLst/>
                </a:prstGeom>
                <a:solidFill>
                  <a:srgbClr val="FFC000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sz="2000" dirty="0"/>
                    <a:t>GRL</a:t>
                  </a:r>
                  <a:endParaRPr lang="zh-TW" altLang="en-US" sz="2000" dirty="0"/>
                </a:p>
              </p:txBody>
            </p:sp>
            <p:cxnSp>
              <p:nvCxnSpPr>
                <p:cNvPr id="107" name="直線單箭頭接點 106"/>
                <p:cNvCxnSpPr/>
                <p:nvPr/>
              </p:nvCxnSpPr>
              <p:spPr>
                <a:xfrm flipV="1">
                  <a:off x="3858789" y="5699651"/>
                  <a:ext cx="0" cy="360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線單箭頭接點 107"/>
                <p:cNvCxnSpPr/>
                <p:nvPr/>
              </p:nvCxnSpPr>
              <p:spPr>
                <a:xfrm flipV="1">
                  <a:off x="3911879" y="3639808"/>
                  <a:ext cx="0" cy="864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線接點 108"/>
                <p:cNvCxnSpPr/>
                <p:nvPr/>
              </p:nvCxnSpPr>
              <p:spPr>
                <a:xfrm>
                  <a:off x="3896004" y="4362450"/>
                  <a:ext cx="2088000" cy="317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矩形 96"/>
                  <p:cNvSpPr/>
                  <p:nvPr/>
                </p:nvSpPr>
                <p:spPr>
                  <a:xfrm>
                    <a:off x="9478198" y="3113019"/>
                    <a:ext cx="520176" cy="4384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0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000" dirty="0"/>
                  </a:p>
                </p:txBody>
              </p:sp>
            </mc:Choice>
            <mc:Fallback xmlns="">
              <p:sp>
                <p:nvSpPr>
                  <p:cNvPr id="97" name="矩形 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78198" y="3113019"/>
                    <a:ext cx="520176" cy="43847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矩形 97"/>
                  <p:cNvSpPr/>
                  <p:nvPr/>
                </p:nvSpPr>
                <p:spPr>
                  <a:xfrm>
                    <a:off x="5015719" y="3113019"/>
                    <a:ext cx="447996" cy="46496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00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矩形 9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5719" y="3113019"/>
                    <a:ext cx="447996" cy="46496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8772" b="-5714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2" name="直線單箭頭接點 71"/>
            <p:cNvCxnSpPr/>
            <p:nvPr/>
          </p:nvCxnSpPr>
          <p:spPr>
            <a:xfrm>
              <a:off x="5029640" y="2933855"/>
              <a:ext cx="17961" cy="127515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單箭頭接點 77"/>
            <p:cNvCxnSpPr/>
            <p:nvPr/>
          </p:nvCxnSpPr>
          <p:spPr>
            <a:xfrm>
              <a:off x="1564721" y="2933855"/>
              <a:ext cx="8980" cy="1238012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單箭頭接點 80"/>
            <p:cNvCxnSpPr/>
            <p:nvPr/>
          </p:nvCxnSpPr>
          <p:spPr>
            <a:xfrm>
              <a:off x="1584661" y="4229246"/>
              <a:ext cx="4490" cy="2053266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弧形接點 81"/>
            <p:cNvCxnSpPr/>
            <p:nvPr/>
          </p:nvCxnSpPr>
          <p:spPr>
            <a:xfrm rot="5400000">
              <a:off x="2885451" y="4711656"/>
              <a:ext cx="1853278" cy="117326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矩形 84"/>
                <p:cNvSpPr/>
                <p:nvPr/>
              </p:nvSpPr>
              <p:spPr>
                <a:xfrm>
                  <a:off x="3947050" y="1745579"/>
                  <a:ext cx="395863" cy="4483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oMath>
                    </m:oMathPara>
                  </a14:m>
                  <a:endParaRPr lang="zh-TW" altLang="en-US" sz="2000" b="1" dirty="0"/>
                </a:p>
              </p:txBody>
            </p:sp>
          </mc:Choice>
          <mc:Fallback xmlns="">
            <p:sp>
              <p:nvSpPr>
                <p:cNvPr id="85" name="矩形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050" y="1745579"/>
                  <a:ext cx="395863" cy="4483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矩形 85"/>
                <p:cNvSpPr/>
                <p:nvPr/>
              </p:nvSpPr>
              <p:spPr>
                <a:xfrm>
                  <a:off x="2242625" y="1599117"/>
                  <a:ext cx="417837" cy="4483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zh-TW" altLang="en-US" sz="2000" b="1" dirty="0"/>
                </a:p>
              </p:txBody>
            </p:sp>
          </mc:Choice>
          <mc:Fallback xmlns="">
            <p:sp>
              <p:nvSpPr>
                <p:cNvPr id="86" name="矩形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2625" y="1599117"/>
                  <a:ext cx="417837" cy="4483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矩形 87"/>
                <p:cNvSpPr/>
                <p:nvPr/>
              </p:nvSpPr>
              <p:spPr>
                <a:xfrm>
                  <a:off x="2170451" y="6299322"/>
                  <a:ext cx="411076" cy="4483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zh-TW" altLang="en-US" sz="2000" b="1" dirty="0"/>
                </a:p>
              </p:txBody>
            </p:sp>
          </mc:Choice>
          <mc:Fallback xmlns="">
            <p:sp>
              <p:nvSpPr>
                <p:cNvPr id="88" name="矩形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451" y="6299322"/>
                  <a:ext cx="411076" cy="4483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0" name="直線單箭頭接點 49"/>
          <p:cNvCxnSpPr>
            <a:stCxn id="100" idx="3"/>
          </p:cNvCxnSpPr>
          <p:nvPr/>
        </p:nvCxnSpPr>
        <p:spPr>
          <a:xfrm>
            <a:off x="2056377" y="4911824"/>
            <a:ext cx="3116432" cy="17291"/>
          </a:xfrm>
          <a:prstGeom prst="straightConnector1">
            <a:avLst/>
          </a:prstGeom>
          <a:ln w="381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88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399567" y="1185320"/>
            <a:ext cx="8599432" cy="554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Recognition results of domain mismatched conditions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1227895" y="181962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1350" dirty="0"/>
          </a:p>
        </p:txBody>
      </p:sp>
      <p:sp>
        <p:nvSpPr>
          <p:cNvPr id="3" name="矩形 2"/>
          <p:cNvSpPr/>
          <p:nvPr/>
        </p:nvSpPr>
        <p:spPr>
          <a:xfrm>
            <a:off x="1182941" y="1819622"/>
            <a:ext cx="6875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16: Performance of DAT and the state-of-the-art methods.</a:t>
            </a:r>
            <a:endParaRPr lang="zh-TW" altLang="en-US" sz="2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13" y="2179492"/>
            <a:ext cx="5862888" cy="3449145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2" y="191148"/>
            <a:ext cx="7886700" cy="994172"/>
          </a:xfrm>
        </p:spPr>
        <p:txBody>
          <a:bodyPr/>
          <a:lstStyle/>
          <a:p>
            <a:r>
              <a:rPr lang="en-US" altLang="zh-TW" dirty="0"/>
              <a:t>Speaker Recognition</a:t>
            </a:r>
            <a:r>
              <a:rPr lang="zh-TW" altLang="en-US" dirty="0"/>
              <a:t> </a:t>
            </a:r>
            <a:r>
              <a:rPr lang="en-US" altLang="zh-TW" dirty="0"/>
              <a:t>(DANN) 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447229" y="5800881"/>
            <a:ext cx="6140990" cy="769441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The DAT approach outperforms other methods with achieving lowest EER and DCF scores. </a:t>
            </a:r>
          </a:p>
        </p:txBody>
      </p:sp>
      <p:sp>
        <p:nvSpPr>
          <p:cNvPr id="10" name="矩形 9"/>
          <p:cNvSpPr/>
          <p:nvPr/>
        </p:nvSpPr>
        <p:spPr>
          <a:xfrm>
            <a:off x="1651508" y="5209130"/>
            <a:ext cx="5699088" cy="3346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2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1874" y="203201"/>
            <a:ext cx="7886700" cy="994172"/>
          </a:xfrm>
        </p:spPr>
        <p:txBody>
          <a:bodyPr/>
          <a:lstStyle/>
          <a:p>
            <a:r>
              <a:rPr lang="en-US" altLang="zh-TW" dirty="0"/>
              <a:t>Outline</a:t>
            </a:r>
            <a:r>
              <a:rPr lang="zh-TW" altLang="en-US" dirty="0"/>
              <a:t> </a:t>
            </a:r>
            <a:r>
              <a:rPr lang="en-US" altLang="zh-TW" dirty="0"/>
              <a:t>of Part II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73100" y="1361550"/>
          <a:ext cx="7912100" cy="484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06CB14CD-9C79-464C-8062-15EB3C2D113F}"/>
              </a:ext>
            </a:extLst>
          </p:cNvPr>
          <p:cNvSpPr/>
          <p:nvPr/>
        </p:nvSpPr>
        <p:spPr>
          <a:xfrm>
            <a:off x="673100" y="4585382"/>
            <a:ext cx="7886700" cy="4204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9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3" y="162445"/>
            <a:ext cx="7886700" cy="994172"/>
          </a:xfrm>
        </p:spPr>
        <p:txBody>
          <a:bodyPr/>
          <a:lstStyle/>
          <a:p>
            <a:r>
              <a:rPr lang="en-US" altLang="zh-TW" dirty="0"/>
              <a:t>Speech Enhancement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85631F-2476-4002-8660-49D89D13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4" y="1145875"/>
            <a:ext cx="9199534" cy="3969572"/>
          </a:xfrm>
        </p:spPr>
        <p:txBody>
          <a:bodyPr>
            <a:noAutofit/>
          </a:bodyPr>
          <a:lstStyle/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Typical objective function </a:t>
            </a:r>
          </a:p>
          <a:p>
            <a:pPr marL="457200" lvl="1" indent="0">
              <a:buNone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0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Typical objective function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 Mean square error (MSE) </a:t>
            </a:r>
            <a:r>
              <a:rPr lang="en-US" altLang="zh-TW" sz="2000" dirty="0">
                <a:solidFill>
                  <a:srgbClr val="0000FF"/>
                </a:solidFill>
              </a:rPr>
              <a:t>[Xu et al., TASLP 2015]</a:t>
            </a:r>
            <a:r>
              <a:rPr lang="en-US" altLang="zh-TW" sz="2000" dirty="0"/>
              <a:t>, L1 </a:t>
            </a:r>
            <a:r>
              <a:rPr lang="en-US" altLang="zh-TW" sz="2000" dirty="0">
                <a:solidFill>
                  <a:srgbClr val="0000FF"/>
                </a:solidFill>
              </a:rPr>
              <a:t>[</a:t>
            </a:r>
            <a:r>
              <a:rPr lang="en-US" altLang="zh-TW" sz="2000" dirty="0" err="1">
                <a:solidFill>
                  <a:srgbClr val="0000FF"/>
                </a:solidFill>
              </a:rPr>
              <a:t>Pascual</a:t>
            </a:r>
            <a:r>
              <a:rPr lang="en-US" altLang="zh-TW" sz="2000" dirty="0">
                <a:solidFill>
                  <a:srgbClr val="0000FF"/>
                </a:solidFill>
              </a:rPr>
              <a:t> et al., </a:t>
            </a:r>
            <a:r>
              <a:rPr lang="en-US" altLang="zh-TW" sz="2000" dirty="0" err="1">
                <a:solidFill>
                  <a:srgbClr val="0000FF"/>
                </a:solidFill>
              </a:rPr>
              <a:t>Interspeech</a:t>
            </a:r>
            <a:r>
              <a:rPr lang="en-US" altLang="zh-TW" sz="2000" dirty="0">
                <a:solidFill>
                  <a:srgbClr val="0000FF"/>
                </a:solidFill>
              </a:rPr>
              <a:t> 2017]</a:t>
            </a:r>
            <a:r>
              <a:rPr lang="en-US" altLang="zh-TW" sz="2000" dirty="0"/>
              <a:t>, likelihood </a:t>
            </a:r>
            <a:r>
              <a:rPr lang="en-US" altLang="zh-TW" sz="2000" dirty="0">
                <a:solidFill>
                  <a:srgbClr val="0000FF"/>
                </a:solidFill>
              </a:rPr>
              <a:t>[</a:t>
            </a:r>
            <a:r>
              <a:rPr lang="da-DK" altLang="zh-TW" sz="2000" dirty="0">
                <a:solidFill>
                  <a:srgbClr val="0000FF"/>
                </a:solidFill>
              </a:rPr>
              <a:t>Chai et al., MLSP 2017</a:t>
            </a:r>
            <a:r>
              <a:rPr lang="en-US" altLang="zh-TW" sz="2000" dirty="0">
                <a:solidFill>
                  <a:srgbClr val="0000FF"/>
                </a:solidFill>
              </a:rPr>
              <a:t>]</a:t>
            </a:r>
            <a:r>
              <a:rPr lang="en-US" altLang="zh-TW" sz="2000" dirty="0"/>
              <a:t>, STOI</a:t>
            </a:r>
            <a:r>
              <a:rPr lang="en-US" altLang="zh-TW" sz="2000" dirty="0">
                <a:solidFill>
                  <a:srgbClr val="0000FF"/>
                </a:solidFill>
              </a:rPr>
              <a:t> [Fu et al., TASLP 2018]</a:t>
            </a:r>
            <a:r>
              <a:rPr lang="en-US" altLang="zh-TW" sz="2000" dirty="0"/>
              <a:t>.</a:t>
            </a:r>
          </a:p>
          <a:p>
            <a:endParaRPr lang="zh-TW" altLang="en-US" sz="2400" dirty="0"/>
          </a:p>
        </p:txBody>
      </p:sp>
      <p:grpSp>
        <p:nvGrpSpPr>
          <p:cNvPr id="4" name="群組 3"/>
          <p:cNvGrpSpPr/>
          <p:nvPr/>
        </p:nvGrpSpPr>
        <p:grpSpPr>
          <a:xfrm>
            <a:off x="2205058" y="1118848"/>
            <a:ext cx="4100870" cy="750539"/>
            <a:chOff x="1816303" y="1029047"/>
            <a:chExt cx="4944741" cy="1120918"/>
          </a:xfrm>
        </p:grpSpPr>
        <p:sp>
          <p:nvSpPr>
            <p:cNvPr id="33" name="箭號: 向右 14">
              <a:extLst>
                <a:ext uri="{FF2B5EF4-FFF2-40B4-BE49-F238E27FC236}">
                  <a16:creationId xmlns:a16="http://schemas.microsoft.com/office/drawing/2014/main" id="{74ACB8BE-0A5D-4C56-B556-207C34901E5C}"/>
                </a:ext>
              </a:extLst>
            </p:cNvPr>
            <p:cNvSpPr/>
            <p:nvPr/>
          </p:nvSpPr>
          <p:spPr>
            <a:xfrm>
              <a:off x="3752596" y="1567569"/>
              <a:ext cx="1039331" cy="22191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3489899" y="1029047"/>
              <a:ext cx="12602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/>
                <a:t>Enhancing</a:t>
              </a:r>
            </a:p>
          </p:txBody>
        </p:sp>
        <p:pic>
          <p:nvPicPr>
            <p:cNvPr id="41" name="圖片 40"/>
            <p:cNvPicPr preferRelativeResize="0">
              <a:picLocks/>
            </p:cNvPicPr>
            <p:nvPr/>
          </p:nvPicPr>
          <p:blipFill rotWithShape="1">
            <a:blip r:embed="rId3"/>
            <a:srcRect l="13036" t="7459" r="9570" b="11112"/>
            <a:stretch/>
          </p:blipFill>
          <p:spPr>
            <a:xfrm>
              <a:off x="5141044" y="1235859"/>
              <a:ext cx="1620000" cy="90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pic>
          <p:nvPicPr>
            <p:cNvPr id="42" name="圖片 41"/>
            <p:cNvPicPr preferRelativeResize="0">
              <a:picLocks/>
            </p:cNvPicPr>
            <p:nvPr/>
          </p:nvPicPr>
          <p:blipFill rotWithShape="1">
            <a:blip r:embed="rId4"/>
            <a:srcRect l="13019" t="7660" r="9435" b="11161"/>
            <a:stretch/>
          </p:blipFill>
          <p:spPr>
            <a:xfrm>
              <a:off x="1816303" y="1249965"/>
              <a:ext cx="1620000" cy="90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1379616" y="2340239"/>
            <a:ext cx="6847015" cy="1773904"/>
            <a:chOff x="1379616" y="2340239"/>
            <a:chExt cx="6847015" cy="1773904"/>
          </a:xfrm>
        </p:grpSpPr>
        <p:grpSp>
          <p:nvGrpSpPr>
            <p:cNvPr id="45" name="群組 44"/>
            <p:cNvGrpSpPr/>
            <p:nvPr/>
          </p:nvGrpSpPr>
          <p:grpSpPr>
            <a:xfrm>
              <a:off x="1379616" y="2340239"/>
              <a:ext cx="6847015" cy="1773904"/>
              <a:chOff x="1054925" y="3186189"/>
              <a:chExt cx="6279760" cy="1949030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2389744" y="3821929"/>
                <a:ext cx="4944941" cy="1313290"/>
                <a:chOff x="4126327" y="3918193"/>
                <a:chExt cx="3570240" cy="1013283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30001361-E9BB-4D53-9A0E-54F47C85241B}"/>
                    </a:ext>
                  </a:extLst>
                </p:cNvPr>
                <p:cNvSpPr/>
                <p:nvPr/>
              </p:nvSpPr>
              <p:spPr>
                <a:xfrm>
                  <a:off x="4472249" y="4370879"/>
                  <a:ext cx="1055077" cy="56059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200" b="1" i="1" dirty="0">
                      <a:solidFill>
                        <a:schemeClr val="tx2"/>
                      </a:solidFill>
                    </a:rPr>
                    <a:t>G</a:t>
                  </a:r>
                  <a:endParaRPr lang="zh-TW" altLang="en-US" sz="2200" b="1" i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5" name="箭號: 向右 14">
                  <a:extLst>
                    <a:ext uri="{FF2B5EF4-FFF2-40B4-BE49-F238E27FC236}">
                      <a16:creationId xmlns:a16="http://schemas.microsoft.com/office/drawing/2014/main" id="{74ACB8BE-0A5D-4C56-B556-207C34901E5C}"/>
                    </a:ext>
                  </a:extLst>
                </p:cNvPr>
                <p:cNvSpPr/>
                <p:nvPr/>
              </p:nvSpPr>
              <p:spPr>
                <a:xfrm>
                  <a:off x="4126327" y="4512037"/>
                  <a:ext cx="316523" cy="255024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200"/>
                </a:p>
              </p:txBody>
            </p:sp>
            <p:sp>
              <p:nvSpPr>
                <p:cNvPr id="16" name="箭號: 向右 15">
                  <a:extLst>
                    <a:ext uri="{FF2B5EF4-FFF2-40B4-BE49-F238E27FC236}">
                      <a16:creationId xmlns:a16="http://schemas.microsoft.com/office/drawing/2014/main" id="{7E10B9E3-902D-4CD8-9977-AA4697900348}"/>
                    </a:ext>
                  </a:extLst>
                </p:cNvPr>
                <p:cNvSpPr/>
                <p:nvPr/>
              </p:nvSpPr>
              <p:spPr>
                <a:xfrm>
                  <a:off x="5556720" y="4539432"/>
                  <a:ext cx="316523" cy="255024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200"/>
                </a:p>
              </p:txBody>
            </p:sp>
            <p:sp>
              <p:nvSpPr>
                <p:cNvPr id="17" name="箭號: 上-下雙向 16">
                  <a:extLst>
                    <a:ext uri="{FF2B5EF4-FFF2-40B4-BE49-F238E27FC236}">
                      <a16:creationId xmlns:a16="http://schemas.microsoft.com/office/drawing/2014/main" id="{62017C2C-EBA7-463F-8F5A-EB057979DFDC}"/>
                    </a:ext>
                  </a:extLst>
                </p:cNvPr>
                <p:cNvSpPr/>
                <p:nvPr/>
              </p:nvSpPr>
              <p:spPr>
                <a:xfrm>
                  <a:off x="6209482" y="3918193"/>
                  <a:ext cx="219075" cy="411044"/>
                </a:xfrm>
                <a:prstGeom prst="up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200"/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F3A6A1EE-1E7B-474E-A24A-CED9A74603DF}"/>
                    </a:ext>
                  </a:extLst>
                </p:cNvPr>
                <p:cNvSpPr/>
                <p:nvPr/>
              </p:nvSpPr>
              <p:spPr>
                <a:xfrm>
                  <a:off x="5923511" y="4375335"/>
                  <a:ext cx="883724" cy="52566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200" dirty="0"/>
                    <a:t>Output</a:t>
                  </a:r>
                  <a:endParaRPr lang="zh-TW" altLang="en-US" sz="2200" dirty="0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6436616" y="3931448"/>
                  <a:ext cx="1259951" cy="2805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2000" dirty="0"/>
                    <a:t>Objective function</a:t>
                  </a:r>
                  <a:endParaRPr lang="zh-TW" altLang="en-US" sz="2000" dirty="0"/>
                </a:p>
              </p:txBody>
            </p:sp>
          </p:grpSp>
          <p:pic>
            <p:nvPicPr>
              <p:cNvPr id="43" name="圖片 42"/>
              <p:cNvPicPr preferRelativeResize="0">
                <a:picLocks/>
              </p:cNvPicPr>
              <p:nvPr/>
            </p:nvPicPr>
            <p:blipFill rotWithShape="1">
              <a:blip r:embed="rId4"/>
              <a:srcRect l="13019" t="7660" r="9435" b="11161"/>
              <a:stretch/>
            </p:blipFill>
            <p:spPr>
              <a:xfrm>
                <a:off x="1054925" y="4434325"/>
                <a:ext cx="1224000" cy="5760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  <p:pic>
            <p:nvPicPr>
              <p:cNvPr id="44" name="圖片 43"/>
              <p:cNvPicPr preferRelativeResize="0">
                <a:picLocks/>
              </p:cNvPicPr>
              <p:nvPr/>
            </p:nvPicPr>
            <p:blipFill rotWithShape="1">
              <a:blip r:embed="rId3"/>
              <a:srcRect l="13036" t="7459" r="9570" b="11112"/>
              <a:stretch/>
            </p:blipFill>
            <p:spPr>
              <a:xfrm>
                <a:off x="4878931" y="3186189"/>
                <a:ext cx="1224000" cy="5760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  <p:sp>
          <p:nvSpPr>
            <p:cNvPr id="5" name="矩形 4"/>
            <p:cNvSpPr/>
            <p:nvPr/>
          </p:nvSpPr>
          <p:spPr>
            <a:xfrm>
              <a:off x="2286000" y="29673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zh-TW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73094" y="6389006"/>
            <a:ext cx="8640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 GAN is used as a new objective function to estimate the parameters in </a:t>
            </a:r>
            <a:r>
              <a:rPr lang="en-US" altLang="zh-TW" sz="2000" b="1" i="1" dirty="0">
                <a:solidFill>
                  <a:schemeClr val="tx2"/>
                </a:solidFill>
              </a:rPr>
              <a:t>G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73094" y="4476482"/>
            <a:ext cx="8952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2000" dirty="0"/>
              <a:t>Model structures of </a:t>
            </a:r>
            <a:r>
              <a:rPr lang="en-US" altLang="zh-TW" sz="2000" b="1" i="1" dirty="0">
                <a:solidFill>
                  <a:schemeClr val="tx2"/>
                </a:solidFill>
              </a:rPr>
              <a:t>G</a:t>
            </a:r>
            <a:r>
              <a:rPr lang="en-US" altLang="zh-TW" sz="2000" dirty="0"/>
              <a:t>:</a:t>
            </a:r>
            <a:r>
              <a:rPr lang="en-US" altLang="zh-TW" sz="2000" b="1" i="1" dirty="0">
                <a:solidFill>
                  <a:schemeClr val="tx2"/>
                </a:solidFill>
              </a:rPr>
              <a:t> </a:t>
            </a:r>
            <a:r>
              <a:rPr lang="en-US" altLang="zh-TW" sz="2000" dirty="0"/>
              <a:t>DNN </a:t>
            </a:r>
            <a:r>
              <a:rPr lang="en-US" altLang="zh-TW" sz="2000" dirty="0">
                <a:solidFill>
                  <a:srgbClr val="0000FF"/>
                </a:solidFill>
              </a:rPr>
              <a:t>[Wang et al. NIPS 2012; Xu et al., SPL 2014]</a:t>
            </a:r>
            <a:r>
              <a:rPr lang="en-US" altLang="zh-TW" sz="2000" dirty="0"/>
              <a:t>, DDAE   </a:t>
            </a:r>
            <a:br>
              <a:rPr lang="en-US" altLang="zh-TW" sz="2000" dirty="0"/>
            </a:br>
            <a:r>
              <a:rPr lang="en-US" altLang="zh-TW" sz="2000" dirty="0"/>
              <a:t>    </a:t>
            </a:r>
            <a:r>
              <a:rPr lang="en-US" altLang="zh-TW" sz="2000" dirty="0">
                <a:solidFill>
                  <a:srgbClr val="0000FF"/>
                </a:solidFill>
              </a:rPr>
              <a:t>[Lu et al., </a:t>
            </a:r>
            <a:r>
              <a:rPr lang="en-US" altLang="zh-TW" sz="2000" dirty="0" err="1">
                <a:solidFill>
                  <a:srgbClr val="0000FF"/>
                </a:solidFill>
              </a:rPr>
              <a:t>Interspeech</a:t>
            </a:r>
            <a:r>
              <a:rPr lang="en-US" altLang="zh-TW" sz="2000" dirty="0">
                <a:solidFill>
                  <a:srgbClr val="0000FF"/>
                </a:solidFill>
              </a:rPr>
              <a:t> 2013]</a:t>
            </a:r>
            <a:r>
              <a:rPr lang="en-US" altLang="zh-TW" sz="2000" dirty="0"/>
              <a:t>, RNN (LSTM) </a:t>
            </a:r>
            <a:r>
              <a:rPr lang="en-US" altLang="zh-TW" sz="2000" dirty="0">
                <a:solidFill>
                  <a:srgbClr val="0000FF"/>
                </a:solidFill>
              </a:rPr>
              <a:t>[</a:t>
            </a:r>
            <a:r>
              <a:rPr lang="nl-NL" altLang="zh-TW" sz="2000" dirty="0">
                <a:solidFill>
                  <a:srgbClr val="0000FF"/>
                </a:solidFill>
              </a:rPr>
              <a:t>Chen et al., Interspeech 2015</a:t>
            </a:r>
            <a:r>
              <a:rPr lang="nl-NL" altLang="zh-TW" sz="2000" dirty="0"/>
              <a:t>;</a:t>
            </a:r>
            <a:r>
              <a:rPr lang="nl-NL" altLang="zh-TW" sz="2000" dirty="0">
                <a:solidFill>
                  <a:srgbClr val="0000FF"/>
                </a:solidFill>
              </a:rPr>
              <a:t> </a:t>
            </a:r>
            <a:br>
              <a:rPr lang="nl-NL" altLang="zh-TW" sz="2000" dirty="0">
                <a:solidFill>
                  <a:srgbClr val="0000FF"/>
                </a:solidFill>
              </a:rPr>
            </a:br>
            <a:r>
              <a:rPr lang="nl-NL" altLang="zh-TW" sz="2000" dirty="0">
                <a:solidFill>
                  <a:srgbClr val="0000FF"/>
                </a:solidFill>
              </a:rPr>
              <a:t>    </a:t>
            </a:r>
            <a:r>
              <a:rPr lang="en-US" altLang="zh-TW" sz="2000" dirty="0" err="1">
                <a:solidFill>
                  <a:srgbClr val="0000FF"/>
                </a:solidFill>
              </a:rPr>
              <a:t>Weninger</a:t>
            </a:r>
            <a:r>
              <a:rPr lang="en-US" altLang="zh-TW" sz="2000" dirty="0">
                <a:solidFill>
                  <a:srgbClr val="0000FF"/>
                </a:solidFill>
              </a:rPr>
              <a:t> et al., LVA/ICA 2015]</a:t>
            </a:r>
            <a:r>
              <a:rPr lang="en-US" altLang="zh-TW" sz="2000" dirty="0"/>
              <a:t>, CNN </a:t>
            </a:r>
            <a:r>
              <a:rPr lang="en-US" altLang="zh-TW" sz="2000" dirty="0">
                <a:solidFill>
                  <a:srgbClr val="0000FF"/>
                </a:solidFill>
              </a:rPr>
              <a:t>[Fu et al., </a:t>
            </a:r>
            <a:r>
              <a:rPr lang="en-US" altLang="zh-TW" sz="2000" dirty="0" err="1">
                <a:solidFill>
                  <a:srgbClr val="0000FF"/>
                </a:solidFill>
              </a:rPr>
              <a:t>Interspeech</a:t>
            </a:r>
            <a:r>
              <a:rPr lang="en-US" altLang="zh-TW" sz="2000" dirty="0">
                <a:solidFill>
                  <a:srgbClr val="0000FF"/>
                </a:solidFill>
              </a:rPr>
              <a:t> 2016]</a:t>
            </a:r>
            <a:r>
              <a:rPr lang="en-US" altLang="zh-TW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17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3"/>
            </p:par>
            <p:par>
              <p:cTn id="24"/>
            </p:par>
            <p:par>
              <p:cTn id="25"/>
            </p:par>
            <p:par>
              <p:cTn id="26"/>
            </p:par>
          </p:childTnLst>
        </p:cTn>
      </p:par>
    </p:tnLst>
    <p:bldLst>
      <p:bldP spid="7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8" y="16227"/>
            <a:ext cx="7886700" cy="994172"/>
          </a:xfrm>
        </p:spPr>
        <p:txBody>
          <a:bodyPr/>
          <a:lstStyle/>
          <a:p>
            <a:r>
              <a:rPr lang="en-US" altLang="zh-TW" dirty="0"/>
              <a:t>Emotion Recognition </a:t>
            </a:r>
            <a:endParaRPr lang="zh-TW" altLang="en-US" dirty="0"/>
          </a:p>
        </p:txBody>
      </p:sp>
      <p:sp>
        <p:nvSpPr>
          <p:cNvPr id="61" name="內容版面配置區 2"/>
          <p:cNvSpPr>
            <a:spLocks noGrp="1"/>
          </p:cNvSpPr>
          <p:nvPr>
            <p:ph idx="1"/>
          </p:nvPr>
        </p:nvSpPr>
        <p:spPr>
          <a:xfrm>
            <a:off x="282278" y="915843"/>
            <a:ext cx="8156120" cy="904051"/>
          </a:xfrm>
        </p:spPr>
        <p:txBody>
          <a:bodyPr/>
          <a:lstStyle/>
          <a:p>
            <a:r>
              <a:rPr lang="en-US" altLang="zh-TW" dirty="0"/>
              <a:t>Adversarial AE for emotion recognition (AAE-ER) </a:t>
            </a:r>
            <a:br>
              <a:rPr lang="en-US" altLang="zh-TW" dirty="0"/>
            </a:br>
            <a:r>
              <a:rPr lang="en-US" altLang="zh-TW" sz="2000" dirty="0">
                <a:solidFill>
                  <a:srgbClr val="0000FF"/>
                </a:solidFill>
              </a:rPr>
              <a:t>[</a:t>
            </a:r>
            <a:r>
              <a:rPr lang="en-US" altLang="zh-TW" sz="2000" dirty="0" err="1">
                <a:solidFill>
                  <a:srgbClr val="0000FF"/>
                </a:solidFill>
              </a:rPr>
              <a:t>Sahu</a:t>
            </a:r>
            <a:r>
              <a:rPr lang="en-US" altLang="zh-TW" sz="2000" dirty="0">
                <a:solidFill>
                  <a:srgbClr val="0000FF"/>
                </a:solidFill>
              </a:rPr>
              <a:t> et al., </a:t>
            </a:r>
            <a:r>
              <a:rPr lang="en-US" altLang="zh-TW" sz="2000" dirty="0" err="1">
                <a:solidFill>
                  <a:srgbClr val="0000FF"/>
                </a:solidFill>
              </a:rPr>
              <a:t>Interspeech</a:t>
            </a:r>
            <a:r>
              <a:rPr lang="en-US" altLang="zh-TW" sz="2000" dirty="0">
                <a:solidFill>
                  <a:srgbClr val="0000FF"/>
                </a:solidFill>
              </a:rPr>
              <a:t> 2017]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50667" y="1373535"/>
            <a:ext cx="184731" cy="351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1350" dirty="0"/>
          </a:p>
        </p:txBody>
      </p:sp>
      <p:sp>
        <p:nvSpPr>
          <p:cNvPr id="64" name="矩形 63"/>
          <p:cNvSpPr/>
          <p:nvPr/>
        </p:nvSpPr>
        <p:spPr>
          <a:xfrm>
            <a:off x="5118831" y="2191352"/>
            <a:ext cx="3357324" cy="78377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文字方塊 64"/>
          <p:cNvSpPr txBox="1"/>
          <p:nvPr/>
        </p:nvSpPr>
        <p:spPr>
          <a:xfrm>
            <a:off x="4656205" y="2191352"/>
            <a:ext cx="4559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AE with GAN : 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/>
              <p:cNvSpPr/>
              <p:nvPr/>
            </p:nvSpPr>
            <p:spPr>
              <a:xfrm>
                <a:off x="5185968" y="2556496"/>
                <a:ext cx="353136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  <m:r>
                          <a:rPr lang="en-US" altLang="zh-TW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TW" sz="20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𝐺𝐴𝑁</m:t>
                        </m:r>
                      </m:sub>
                    </m:sSub>
                    <m:r>
                      <a:rPr lang="zh-TW" alt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/>
                  <a:t>(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zh-TW" sz="2000" dirty="0"/>
                  <a:t>,</a:t>
                </a:r>
                <a:r>
                  <a:rPr lang="en-US" altLang="zh-TW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TW" sz="2000" dirty="0"/>
                  <a:t>))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6" name="矩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968" y="2556496"/>
                <a:ext cx="3531367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單箭頭接點 52"/>
          <p:cNvCxnSpPr/>
          <p:nvPr/>
        </p:nvCxnSpPr>
        <p:spPr>
          <a:xfrm flipV="1">
            <a:off x="1289449" y="3963939"/>
            <a:ext cx="0" cy="5052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415757" y="4636551"/>
            <a:ext cx="964617" cy="8431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i="1" dirty="0"/>
              <a:t>E</a:t>
            </a:r>
            <a:endParaRPr lang="zh-TW" altLang="en-US" sz="2000" b="1" i="1" dirty="0"/>
          </a:p>
        </p:txBody>
      </p:sp>
      <p:sp>
        <p:nvSpPr>
          <p:cNvPr id="15" name="矩形 14"/>
          <p:cNvSpPr/>
          <p:nvPr/>
        </p:nvSpPr>
        <p:spPr>
          <a:xfrm>
            <a:off x="797615" y="3137084"/>
            <a:ext cx="999183" cy="837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i="1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endParaRPr lang="zh-TW" altLang="en-US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2474772" y="5985177"/>
            <a:ext cx="891952" cy="370738"/>
            <a:chOff x="2177142" y="3571685"/>
            <a:chExt cx="1282900" cy="969428"/>
          </a:xfrm>
        </p:grpSpPr>
        <p:sp>
          <p:nvSpPr>
            <p:cNvPr id="17" name="矩形 16"/>
            <p:cNvSpPr/>
            <p:nvPr/>
          </p:nvSpPr>
          <p:spPr>
            <a:xfrm>
              <a:off x="2177142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90654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580376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2770098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3352042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cxnSp>
          <p:nvCxnSpPr>
            <p:cNvPr id="22" name="直線接點 21"/>
            <p:cNvCxnSpPr/>
            <p:nvPr/>
          </p:nvCxnSpPr>
          <p:spPr>
            <a:xfrm>
              <a:off x="2878098" y="4056399"/>
              <a:ext cx="47394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單箭頭接點 43"/>
          <p:cNvCxnSpPr/>
          <p:nvPr/>
        </p:nvCxnSpPr>
        <p:spPr>
          <a:xfrm flipV="1">
            <a:off x="2851579" y="5479698"/>
            <a:ext cx="0" cy="4147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V="1">
            <a:off x="2887003" y="4034164"/>
            <a:ext cx="0" cy="606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/>
              <p:cNvSpPr/>
              <p:nvPr/>
            </p:nvSpPr>
            <p:spPr>
              <a:xfrm>
                <a:off x="2660763" y="6324583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92" name="矩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763" y="6324583"/>
                <a:ext cx="38985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402556" y="4277907"/>
            <a:ext cx="984728" cy="2285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err="1">
                <a:solidFill>
                  <a:schemeClr val="tx1"/>
                </a:solidFill>
              </a:rPr>
              <a:t>Emb</a:t>
            </a:r>
            <a:r>
              <a:rPr lang="en-US" altLang="zh-TW" sz="2000" dirty="0">
                <a:solidFill>
                  <a:schemeClr val="tx1"/>
                </a:solidFill>
              </a:rPr>
              <a:t>.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02177" y="4632175"/>
            <a:ext cx="964617" cy="84314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Syn.</a:t>
            </a:r>
            <a:endParaRPr lang="zh-TW" altLang="en-US" sz="2000" dirty="0"/>
          </a:p>
        </p:txBody>
      </p:sp>
      <p:cxnSp>
        <p:nvCxnSpPr>
          <p:cNvPr id="80" name="直線單箭頭接點 79"/>
          <p:cNvCxnSpPr/>
          <p:nvPr/>
        </p:nvCxnSpPr>
        <p:spPr>
          <a:xfrm flipV="1">
            <a:off x="1276318" y="5463629"/>
            <a:ext cx="0" cy="2526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/>
          <p:nvPr/>
        </p:nvCxnSpPr>
        <p:spPr>
          <a:xfrm flipV="1">
            <a:off x="1288694" y="3969963"/>
            <a:ext cx="0" cy="6695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>
            <a:stCxn id="3" idx="1"/>
            <a:endCxn id="15" idx="2"/>
          </p:cNvCxnSpPr>
          <p:nvPr/>
        </p:nvCxnSpPr>
        <p:spPr>
          <a:xfrm flipH="1" flipV="1">
            <a:off x="1297206" y="3974634"/>
            <a:ext cx="1105350" cy="417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矩形 86"/>
              <p:cNvSpPr/>
              <p:nvPr/>
            </p:nvSpPr>
            <p:spPr>
              <a:xfrm>
                <a:off x="3396980" y="4192450"/>
                <a:ext cx="11405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7" name="矩形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980" y="4192450"/>
                <a:ext cx="1140568" cy="400110"/>
              </a:xfrm>
              <a:prstGeom prst="rect">
                <a:avLst/>
              </a:prstGeom>
              <a:blipFill>
                <a:blip r:embed="rId5"/>
                <a:stretch>
                  <a:fillRect t="-9231" r="-5348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380374" y="4910156"/>
                <a:ext cx="643972" cy="4530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374" y="4910156"/>
                <a:ext cx="643972" cy="453003"/>
              </a:xfrm>
              <a:prstGeom prst="rect">
                <a:avLst/>
              </a:prstGeom>
              <a:blipFill>
                <a:blip r:embed="rId6"/>
                <a:stretch>
                  <a:fillRect t="-6667" r="-2857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/>
              <p:cNvSpPr/>
              <p:nvPr/>
            </p:nvSpPr>
            <p:spPr>
              <a:xfrm>
                <a:off x="3421100" y="3401176"/>
                <a:ext cx="628554" cy="4530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8" name="矩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100" y="3401176"/>
                <a:ext cx="628554" cy="453003"/>
              </a:xfrm>
              <a:prstGeom prst="rect">
                <a:avLst/>
              </a:prstGeom>
              <a:blipFill>
                <a:blip r:embed="rId7"/>
                <a:stretch>
                  <a:fillRect t="-8108" r="-3883" b="-121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群組 56"/>
          <p:cNvGrpSpPr/>
          <p:nvPr/>
        </p:nvGrpSpPr>
        <p:grpSpPr>
          <a:xfrm>
            <a:off x="529277" y="5759898"/>
            <a:ext cx="1601380" cy="796238"/>
            <a:chOff x="1328964" y="5849540"/>
            <a:chExt cx="1317795" cy="834629"/>
          </a:xfrm>
        </p:grpSpPr>
        <p:pic>
          <p:nvPicPr>
            <p:cNvPr id="58" name="圖片 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2" t="16415" r="11952" b="12172"/>
            <a:stretch/>
          </p:blipFill>
          <p:spPr>
            <a:xfrm>
              <a:off x="1328964" y="5879980"/>
              <a:ext cx="1293983" cy="804189"/>
            </a:xfrm>
            <a:prstGeom prst="rect">
              <a:avLst/>
            </a:prstGeom>
          </p:spPr>
        </p:pic>
        <p:sp>
          <p:nvSpPr>
            <p:cNvPr id="60" name="矩形 59"/>
            <p:cNvSpPr/>
            <p:nvPr/>
          </p:nvSpPr>
          <p:spPr>
            <a:xfrm>
              <a:off x="2170405" y="5849540"/>
              <a:ext cx="476354" cy="285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865193" y="4125432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93" y="4125432"/>
                <a:ext cx="377026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/>
              <p:cNvSpPr/>
              <p:nvPr/>
            </p:nvSpPr>
            <p:spPr>
              <a:xfrm>
                <a:off x="2720423" y="1993359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67" name="矩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423" y="1993359"/>
                <a:ext cx="38985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線單箭頭接點 68"/>
          <p:cNvCxnSpPr/>
          <p:nvPr/>
        </p:nvCxnSpPr>
        <p:spPr>
          <a:xfrm flipV="1">
            <a:off x="2951006" y="2870376"/>
            <a:ext cx="0" cy="4147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415757" y="3196612"/>
            <a:ext cx="999183" cy="837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i="1" dirty="0">
                <a:solidFill>
                  <a:srgbClr val="002060"/>
                </a:solidFill>
              </a:rPr>
              <a:t>G</a:t>
            </a:r>
            <a:endParaRPr lang="zh-TW" altLang="en-US" sz="2000" b="1" i="1" dirty="0">
              <a:solidFill>
                <a:srgbClr val="002060"/>
              </a:solidFill>
            </a:endParaRPr>
          </a:p>
        </p:txBody>
      </p:sp>
      <p:pic>
        <p:nvPicPr>
          <p:cNvPr id="74" name="圖片 7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8897"/>
          <a:stretch/>
        </p:blipFill>
        <p:spPr>
          <a:xfrm>
            <a:off x="5352411" y="3563452"/>
            <a:ext cx="3168892" cy="260454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78191" y="6167995"/>
            <a:ext cx="38108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200" dirty="0"/>
              <a:t>The distribution of code vectors</a:t>
            </a:r>
            <a:endParaRPr lang="zh-TW" altLang="en-US" sz="2200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456920" y="4534888"/>
            <a:ext cx="983293" cy="308584"/>
          </a:xfrm>
          <a:prstGeom prst="straightConnector1">
            <a:avLst/>
          </a:prstGeom>
          <a:ln w="920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群組 46"/>
          <p:cNvGrpSpPr/>
          <p:nvPr/>
        </p:nvGrpSpPr>
        <p:grpSpPr>
          <a:xfrm>
            <a:off x="2512316" y="2406093"/>
            <a:ext cx="891952" cy="370738"/>
            <a:chOff x="2177142" y="3571685"/>
            <a:chExt cx="1282900" cy="969428"/>
          </a:xfrm>
        </p:grpSpPr>
        <p:sp>
          <p:nvSpPr>
            <p:cNvPr id="48" name="矩形 47"/>
            <p:cNvSpPr/>
            <p:nvPr/>
          </p:nvSpPr>
          <p:spPr>
            <a:xfrm>
              <a:off x="2177142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49" name="矩形 48"/>
            <p:cNvSpPr/>
            <p:nvPr/>
          </p:nvSpPr>
          <p:spPr>
            <a:xfrm>
              <a:off x="2390654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50" name="矩形 49"/>
            <p:cNvSpPr/>
            <p:nvPr/>
          </p:nvSpPr>
          <p:spPr>
            <a:xfrm>
              <a:off x="2580376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51" name="矩形 50"/>
            <p:cNvSpPr/>
            <p:nvPr/>
          </p:nvSpPr>
          <p:spPr>
            <a:xfrm>
              <a:off x="2770098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52" name="矩形 51"/>
            <p:cNvSpPr/>
            <p:nvPr/>
          </p:nvSpPr>
          <p:spPr>
            <a:xfrm>
              <a:off x="3352042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cxnSp>
          <p:nvCxnSpPr>
            <p:cNvPr id="54" name="直線接點 53"/>
            <p:cNvCxnSpPr/>
            <p:nvPr/>
          </p:nvCxnSpPr>
          <p:spPr>
            <a:xfrm>
              <a:off x="2878098" y="4056399"/>
              <a:ext cx="47394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808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6" grpId="0"/>
      <p:bldP spid="15" grpId="0" animBg="1"/>
      <p:bldP spid="70" grpId="0" animBg="1"/>
      <p:bldP spid="5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321178" y="1185320"/>
            <a:ext cx="8599432" cy="554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Recognition results of domain mismatched conditions: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7" y="3780344"/>
            <a:ext cx="5197813" cy="188792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01155" y="3580666"/>
            <a:ext cx="7454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18: Classification results on real and synthesized features.</a:t>
            </a:r>
            <a:endParaRPr lang="zh-TW" altLang="en-US" sz="20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3" y="136875"/>
            <a:ext cx="7886700" cy="994172"/>
          </a:xfrm>
        </p:spPr>
        <p:txBody>
          <a:bodyPr/>
          <a:lstStyle/>
          <a:p>
            <a:r>
              <a:rPr lang="en-US" altLang="zh-TW" dirty="0"/>
              <a:t>Emotion Recognition (AAE-ER) 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36" y="1955670"/>
            <a:ext cx="6305813" cy="140674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668540" y="1740226"/>
            <a:ext cx="6301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17: Classification results on different systems.</a:t>
            </a:r>
            <a:endParaRPr lang="zh-TW" altLang="en-US" sz="2000" dirty="0"/>
          </a:p>
        </p:txBody>
      </p:sp>
      <p:sp>
        <p:nvSpPr>
          <p:cNvPr id="15" name="矩形 14"/>
          <p:cNvSpPr/>
          <p:nvPr/>
        </p:nvSpPr>
        <p:spPr>
          <a:xfrm>
            <a:off x="1515614" y="5813304"/>
            <a:ext cx="6682809" cy="769441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1. AAE alone could not yield performance improvements.</a:t>
            </a:r>
          </a:p>
          <a:p>
            <a:pPr marL="457200" indent="-457200">
              <a:buAutoNum type="arabicPeriod"/>
            </a:pPr>
            <a:endParaRPr lang="en-US" altLang="zh-TW" sz="2200" dirty="0"/>
          </a:p>
        </p:txBody>
      </p:sp>
      <p:sp>
        <p:nvSpPr>
          <p:cNvPr id="9" name="矩形 8"/>
          <p:cNvSpPr/>
          <p:nvPr/>
        </p:nvSpPr>
        <p:spPr>
          <a:xfrm>
            <a:off x="3994873" y="2130811"/>
            <a:ext cx="1000407" cy="11362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366502" y="5286374"/>
            <a:ext cx="4508782" cy="26670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512878" y="6139048"/>
            <a:ext cx="77351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/>
              <a:t>2. Using synthetic data from AAE can yield higher UAR. 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2773177" y="3332504"/>
            <a:ext cx="3133001" cy="2400839"/>
            <a:chOff x="2773177" y="3332504"/>
            <a:chExt cx="3133001" cy="240083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177" y="3362414"/>
              <a:ext cx="1764017" cy="2370929"/>
            </a:xfrm>
            <a:prstGeom prst="rect">
              <a:avLst/>
            </a:prstGeom>
          </p:spPr>
        </p:pic>
        <p:sp>
          <p:nvSpPr>
            <p:cNvPr id="7" name="圓柱 6"/>
            <p:cNvSpPr/>
            <p:nvPr/>
          </p:nvSpPr>
          <p:spPr>
            <a:xfrm>
              <a:off x="4715878" y="4207989"/>
              <a:ext cx="855407" cy="865177"/>
            </a:xfrm>
            <a:prstGeom prst="can">
              <a:avLst>
                <a:gd name="adj" fmla="val 1873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/>
                <a:t>Original</a:t>
              </a:r>
            </a:p>
            <a:p>
              <a:pPr algn="ctr"/>
              <a:r>
                <a:rPr lang="en-US" altLang="zh-TW" sz="1400" dirty="0"/>
                <a:t>Training data</a:t>
              </a:r>
              <a:endParaRPr lang="zh-TW" altLang="en-US" sz="1400" dirty="0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3210468" y="3332504"/>
              <a:ext cx="2695710" cy="2197750"/>
            </a:xfrm>
            <a:custGeom>
              <a:avLst/>
              <a:gdLst>
                <a:gd name="connsiteX0" fmla="*/ 2659390 w 2695710"/>
                <a:gd name="connsiteY0" fmla="*/ 1027119 h 2197750"/>
                <a:gd name="connsiteX1" fmla="*/ 2034058 w 2695710"/>
                <a:gd name="connsiteY1" fmla="*/ 130417 h 2197750"/>
                <a:gd name="connsiteX2" fmla="*/ 281950 w 2695710"/>
                <a:gd name="connsiteY2" fmla="*/ 36028 h 2197750"/>
                <a:gd name="connsiteX3" fmla="*/ 99070 w 2695710"/>
                <a:gd name="connsiteY3" fmla="*/ 431284 h 2197750"/>
                <a:gd name="connsiteX4" fmla="*/ 1261243 w 2695710"/>
                <a:gd name="connsiteY4" fmla="*/ 596466 h 2197750"/>
                <a:gd name="connsiteX5" fmla="*/ 1308438 w 2695710"/>
                <a:gd name="connsiteY5" fmla="*/ 1534464 h 2197750"/>
                <a:gd name="connsiteX6" fmla="*/ 1509016 w 2695710"/>
                <a:gd name="connsiteY6" fmla="*/ 2035909 h 2197750"/>
                <a:gd name="connsiteX7" fmla="*/ 2311328 w 2695710"/>
                <a:gd name="connsiteY7" fmla="*/ 2177493 h 2197750"/>
                <a:gd name="connsiteX8" fmla="*/ 2665289 w 2695710"/>
                <a:gd name="connsiteY8" fmla="*/ 1652451 h 2197750"/>
                <a:gd name="connsiteX9" fmla="*/ 2629893 w 2695710"/>
                <a:gd name="connsiteY9" fmla="*/ 974025 h 2197750"/>
                <a:gd name="connsiteX10" fmla="*/ 2659390 w 2695710"/>
                <a:gd name="connsiteY10" fmla="*/ 1027119 h 219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5710" h="2197750">
                  <a:moveTo>
                    <a:pt x="2659390" y="1027119"/>
                  </a:moveTo>
                  <a:cubicBezTo>
                    <a:pt x="2560084" y="886518"/>
                    <a:pt x="2430298" y="295599"/>
                    <a:pt x="2034058" y="130417"/>
                  </a:cubicBezTo>
                  <a:cubicBezTo>
                    <a:pt x="1637818" y="-34765"/>
                    <a:pt x="604448" y="-14116"/>
                    <a:pt x="281950" y="36028"/>
                  </a:cubicBezTo>
                  <a:cubicBezTo>
                    <a:pt x="-40548" y="86172"/>
                    <a:pt x="-64145" y="337878"/>
                    <a:pt x="99070" y="431284"/>
                  </a:cubicBezTo>
                  <a:cubicBezTo>
                    <a:pt x="262285" y="524690"/>
                    <a:pt x="1059682" y="412603"/>
                    <a:pt x="1261243" y="596466"/>
                  </a:cubicBezTo>
                  <a:cubicBezTo>
                    <a:pt x="1462804" y="780329"/>
                    <a:pt x="1267143" y="1294557"/>
                    <a:pt x="1308438" y="1534464"/>
                  </a:cubicBezTo>
                  <a:cubicBezTo>
                    <a:pt x="1349733" y="1774371"/>
                    <a:pt x="1341868" y="1928738"/>
                    <a:pt x="1509016" y="2035909"/>
                  </a:cubicBezTo>
                  <a:cubicBezTo>
                    <a:pt x="1676164" y="2143080"/>
                    <a:pt x="2118616" y="2241403"/>
                    <a:pt x="2311328" y="2177493"/>
                  </a:cubicBezTo>
                  <a:cubicBezTo>
                    <a:pt x="2504040" y="2113583"/>
                    <a:pt x="2612195" y="1853029"/>
                    <a:pt x="2665289" y="1652451"/>
                  </a:cubicBezTo>
                  <a:cubicBezTo>
                    <a:pt x="2718383" y="1451873"/>
                    <a:pt x="2637759" y="1081197"/>
                    <a:pt x="2629893" y="974025"/>
                  </a:cubicBezTo>
                  <a:cubicBezTo>
                    <a:pt x="2622027" y="866853"/>
                    <a:pt x="2758696" y="1167720"/>
                    <a:pt x="2659390" y="1027119"/>
                  </a:cubicBezTo>
                  <a:close/>
                </a:path>
              </a:pathLst>
            </a:cu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302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1874" y="203201"/>
            <a:ext cx="7886700" cy="994172"/>
          </a:xfrm>
        </p:spPr>
        <p:txBody>
          <a:bodyPr/>
          <a:lstStyle/>
          <a:p>
            <a:r>
              <a:rPr lang="en-US" altLang="zh-TW" dirty="0"/>
              <a:t>Outline</a:t>
            </a:r>
            <a:r>
              <a:rPr lang="zh-TW" altLang="en-US" dirty="0"/>
              <a:t> </a:t>
            </a:r>
            <a:r>
              <a:rPr lang="en-US" altLang="zh-TW" dirty="0"/>
              <a:t>of Part II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73100" y="1361550"/>
          <a:ext cx="7912100" cy="484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06CB14CD-9C79-464C-8062-15EB3C2D113F}"/>
              </a:ext>
            </a:extLst>
          </p:cNvPr>
          <p:cNvSpPr/>
          <p:nvPr/>
        </p:nvSpPr>
        <p:spPr>
          <a:xfrm>
            <a:off x="673100" y="5053215"/>
            <a:ext cx="7886700" cy="4204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44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9"/>
          <a:stretch/>
        </p:blipFill>
        <p:spPr>
          <a:xfrm>
            <a:off x="2580325" y="5367233"/>
            <a:ext cx="1350801" cy="1121569"/>
          </a:xfrm>
          <a:prstGeom prst="rect">
            <a:avLst/>
          </a:prstGeom>
        </p:spPr>
      </p:pic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61" y="-14682"/>
            <a:ext cx="7886700" cy="994172"/>
          </a:xfrm>
        </p:spPr>
        <p:txBody>
          <a:bodyPr/>
          <a:lstStyle/>
          <a:p>
            <a:r>
              <a:rPr lang="en-US" altLang="zh-TW" dirty="0"/>
              <a:t>Lip-reading</a:t>
            </a:r>
            <a:endParaRPr lang="zh-TW" altLang="en-US" dirty="0"/>
          </a:p>
        </p:txBody>
      </p:sp>
      <p:sp>
        <p:nvSpPr>
          <p:cNvPr id="61" name="內容版面配置區 2"/>
          <p:cNvSpPr>
            <a:spLocks noGrp="1"/>
          </p:cNvSpPr>
          <p:nvPr>
            <p:ph idx="1"/>
          </p:nvPr>
        </p:nvSpPr>
        <p:spPr>
          <a:xfrm>
            <a:off x="200706" y="914632"/>
            <a:ext cx="8209003" cy="3263504"/>
          </a:xfrm>
        </p:spPr>
        <p:txBody>
          <a:bodyPr/>
          <a:lstStyle/>
          <a:p>
            <a:r>
              <a:rPr lang="en-US" altLang="zh-TW" dirty="0"/>
              <a:t>Domain adversarial training for lip-reading (DAT-LR) </a:t>
            </a:r>
            <a:r>
              <a:rPr lang="en-US" altLang="zh-TW" sz="2000" dirty="0">
                <a:solidFill>
                  <a:srgbClr val="0000FF"/>
                </a:solidFill>
              </a:rPr>
              <a:t>[Wand et al., </a:t>
            </a:r>
            <a:r>
              <a:rPr lang="en-US" altLang="zh-TW" sz="2000" dirty="0" err="1">
                <a:solidFill>
                  <a:srgbClr val="0000FF"/>
                </a:solidFill>
              </a:rPr>
              <a:t>arXiv</a:t>
            </a:r>
            <a:r>
              <a:rPr lang="en-US" altLang="zh-TW" sz="2000" dirty="0">
                <a:solidFill>
                  <a:srgbClr val="0000FF"/>
                </a:solidFill>
              </a:rPr>
              <a:t> 2017]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08793" y="1748185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1350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96605" y="2129535"/>
            <a:ext cx="112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Output 1 Words</a:t>
            </a:r>
            <a:endParaRPr lang="zh-TW" altLang="en-US" sz="2000" dirty="0"/>
          </a:p>
        </p:txBody>
      </p:sp>
      <p:sp>
        <p:nvSpPr>
          <p:cNvPr id="81" name="矩形 80"/>
          <p:cNvSpPr/>
          <p:nvPr/>
        </p:nvSpPr>
        <p:spPr>
          <a:xfrm>
            <a:off x="1215967" y="4558636"/>
            <a:ext cx="1100329" cy="920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i="1" dirty="0"/>
              <a:t>E</a:t>
            </a:r>
            <a:endParaRPr lang="zh-TW" altLang="en-US" sz="2000" b="1" i="1" dirty="0"/>
          </a:p>
        </p:txBody>
      </p:sp>
      <p:sp>
        <p:nvSpPr>
          <p:cNvPr id="82" name="矩形 81"/>
          <p:cNvSpPr/>
          <p:nvPr/>
        </p:nvSpPr>
        <p:spPr>
          <a:xfrm>
            <a:off x="1215967" y="2986140"/>
            <a:ext cx="1139759" cy="914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i="1" dirty="0">
                <a:solidFill>
                  <a:srgbClr val="002060"/>
                </a:solidFill>
              </a:rPr>
              <a:t>G</a:t>
            </a:r>
            <a:endParaRPr lang="zh-TW" altLang="en-US" sz="2000" b="1" i="1" dirty="0">
              <a:solidFill>
                <a:srgbClr val="002060"/>
              </a:solidFill>
            </a:endParaRPr>
          </a:p>
        </p:txBody>
      </p:sp>
      <p:grpSp>
        <p:nvGrpSpPr>
          <p:cNvPr id="85" name="群組 84"/>
          <p:cNvGrpSpPr/>
          <p:nvPr/>
        </p:nvGrpSpPr>
        <p:grpSpPr>
          <a:xfrm>
            <a:off x="1266633" y="5801543"/>
            <a:ext cx="1017441" cy="404865"/>
            <a:chOff x="2177142" y="3571685"/>
            <a:chExt cx="1282900" cy="969428"/>
          </a:xfrm>
        </p:grpSpPr>
        <p:sp>
          <p:nvSpPr>
            <p:cNvPr id="109" name="矩形 108"/>
            <p:cNvSpPr/>
            <p:nvPr/>
          </p:nvSpPr>
          <p:spPr>
            <a:xfrm>
              <a:off x="2177142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10" name="矩形 109"/>
            <p:cNvSpPr/>
            <p:nvPr/>
          </p:nvSpPr>
          <p:spPr>
            <a:xfrm>
              <a:off x="2390654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2580376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2770098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3352042" y="3571685"/>
              <a:ext cx="108000" cy="969428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cxnSp>
          <p:nvCxnSpPr>
            <p:cNvPr id="114" name="直線接點 113"/>
            <p:cNvCxnSpPr/>
            <p:nvPr/>
          </p:nvCxnSpPr>
          <p:spPr>
            <a:xfrm>
              <a:off x="2878098" y="4056399"/>
              <a:ext cx="47394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群組 85"/>
          <p:cNvGrpSpPr/>
          <p:nvPr/>
        </p:nvGrpSpPr>
        <p:grpSpPr>
          <a:xfrm>
            <a:off x="1271291" y="2141782"/>
            <a:ext cx="1017441" cy="765699"/>
            <a:chOff x="6013110" y="4870578"/>
            <a:chExt cx="1402527" cy="1667072"/>
          </a:xfrm>
        </p:grpSpPr>
        <p:sp>
          <p:nvSpPr>
            <p:cNvPr id="103" name="圓角矩形 102"/>
            <p:cNvSpPr/>
            <p:nvPr/>
          </p:nvSpPr>
          <p:spPr>
            <a:xfrm>
              <a:off x="6013110" y="4870580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04" name="圓角矩形 103"/>
            <p:cNvSpPr/>
            <p:nvPr/>
          </p:nvSpPr>
          <p:spPr>
            <a:xfrm>
              <a:off x="6215343" y="4870579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05" name="圓角矩形 104"/>
            <p:cNvSpPr/>
            <p:nvPr/>
          </p:nvSpPr>
          <p:spPr>
            <a:xfrm>
              <a:off x="6451719" y="4870579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06" name="圓角矩形 105"/>
            <p:cNvSpPr/>
            <p:nvPr/>
          </p:nvSpPr>
          <p:spPr>
            <a:xfrm>
              <a:off x="6653952" y="4870578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07" name="圓角矩形 106"/>
            <p:cNvSpPr/>
            <p:nvPr/>
          </p:nvSpPr>
          <p:spPr>
            <a:xfrm>
              <a:off x="7307637" y="4870578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cxnSp>
          <p:nvCxnSpPr>
            <p:cNvPr id="108" name="直線接點 107"/>
            <p:cNvCxnSpPr/>
            <p:nvPr/>
          </p:nvCxnSpPr>
          <p:spPr>
            <a:xfrm>
              <a:off x="6788240" y="5701002"/>
              <a:ext cx="460027" cy="0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ys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直線單箭頭接點 88"/>
          <p:cNvCxnSpPr/>
          <p:nvPr/>
        </p:nvCxnSpPr>
        <p:spPr>
          <a:xfrm flipV="1">
            <a:off x="1713106" y="5479398"/>
            <a:ext cx="0" cy="2758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/>
          <p:nvPr/>
        </p:nvCxnSpPr>
        <p:spPr>
          <a:xfrm flipV="1">
            <a:off x="1753513" y="3900793"/>
            <a:ext cx="0" cy="6621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矩形 78"/>
              <p:cNvSpPr/>
              <p:nvPr/>
            </p:nvSpPr>
            <p:spPr>
              <a:xfrm>
                <a:off x="431531" y="3237743"/>
                <a:ext cx="379203" cy="424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矩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1" y="3237743"/>
                <a:ext cx="379203" cy="424283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單箭頭接點 64"/>
          <p:cNvCxnSpPr/>
          <p:nvPr/>
        </p:nvCxnSpPr>
        <p:spPr>
          <a:xfrm>
            <a:off x="898145" y="2986140"/>
            <a:ext cx="8210" cy="119054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916375" y="4231864"/>
            <a:ext cx="4105" cy="197454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/>
          <p:cNvGrpSpPr/>
          <p:nvPr/>
        </p:nvGrpSpPr>
        <p:grpSpPr>
          <a:xfrm>
            <a:off x="1741431" y="1843424"/>
            <a:ext cx="3166376" cy="4307604"/>
            <a:chOff x="1741431" y="1843424"/>
            <a:chExt cx="3166376" cy="4307604"/>
          </a:xfrm>
        </p:grpSpPr>
        <p:cxnSp>
          <p:nvCxnSpPr>
            <p:cNvPr id="80" name="直線單箭頭接點 79"/>
            <p:cNvCxnSpPr/>
            <p:nvPr/>
          </p:nvCxnSpPr>
          <p:spPr>
            <a:xfrm flipV="1">
              <a:off x="3314907" y="3900793"/>
              <a:ext cx="0" cy="5517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群組 1"/>
            <p:cNvGrpSpPr/>
            <p:nvPr/>
          </p:nvGrpSpPr>
          <p:grpSpPr>
            <a:xfrm>
              <a:off x="1741431" y="1843424"/>
              <a:ext cx="3166376" cy="4307604"/>
              <a:chOff x="1741431" y="1843424"/>
              <a:chExt cx="3166376" cy="4307604"/>
            </a:xfrm>
          </p:grpSpPr>
          <p:sp>
            <p:nvSpPr>
              <p:cNvPr id="72" name="文字方塊 71"/>
              <p:cNvSpPr txBox="1"/>
              <p:nvPr/>
            </p:nvSpPr>
            <p:spPr>
              <a:xfrm>
                <a:off x="3781600" y="2057496"/>
                <a:ext cx="11262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/>
                  <a:t>Output 2 Speaker </a:t>
                </a:r>
                <a:endParaRPr lang="zh-TW" altLang="en-US" sz="2000" dirty="0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2753876" y="2986140"/>
                <a:ext cx="1139759" cy="91465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b="1" i="1" dirty="0">
                    <a:solidFill>
                      <a:schemeClr val="accent6">
                        <a:lumMod val="50000"/>
                      </a:schemeClr>
                    </a:solidFill>
                  </a:rPr>
                  <a:t>D</a:t>
                </a:r>
                <a:endParaRPr lang="zh-TW" altLang="en-US" sz="2000" b="1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7" name="群組 86"/>
              <p:cNvGrpSpPr/>
              <p:nvPr/>
            </p:nvGrpSpPr>
            <p:grpSpPr>
              <a:xfrm>
                <a:off x="2812511" y="2283545"/>
                <a:ext cx="1017441" cy="382849"/>
                <a:chOff x="6013110" y="4870578"/>
                <a:chExt cx="1402527" cy="1667072"/>
              </a:xfrm>
            </p:grpSpPr>
            <p:sp>
              <p:nvSpPr>
                <p:cNvPr id="96" name="圓角矩形 95"/>
                <p:cNvSpPr/>
                <p:nvPr/>
              </p:nvSpPr>
              <p:spPr>
                <a:xfrm>
                  <a:off x="6013110" y="4870580"/>
                  <a:ext cx="108000" cy="1667070"/>
                </a:xfrm>
                <a:prstGeom prst="roundRect">
                  <a:avLst/>
                </a:prstGeom>
                <a:solidFill>
                  <a:schemeClr val="bg1"/>
                </a:solidFill>
                <a:ln w="22225" cap="rnd"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  <p:sp>
              <p:nvSpPr>
                <p:cNvPr id="97" name="圓角矩形 96"/>
                <p:cNvSpPr/>
                <p:nvPr/>
              </p:nvSpPr>
              <p:spPr>
                <a:xfrm>
                  <a:off x="6215343" y="4870579"/>
                  <a:ext cx="108000" cy="1667070"/>
                </a:xfrm>
                <a:prstGeom prst="roundRect">
                  <a:avLst/>
                </a:prstGeom>
                <a:solidFill>
                  <a:schemeClr val="bg1"/>
                </a:solidFill>
                <a:ln w="22225" cap="rnd"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  <p:sp>
              <p:nvSpPr>
                <p:cNvPr id="99" name="圓角矩形 98"/>
                <p:cNvSpPr/>
                <p:nvPr/>
              </p:nvSpPr>
              <p:spPr>
                <a:xfrm>
                  <a:off x="6451719" y="4870579"/>
                  <a:ext cx="108000" cy="1667070"/>
                </a:xfrm>
                <a:prstGeom prst="roundRect">
                  <a:avLst/>
                </a:prstGeom>
                <a:solidFill>
                  <a:schemeClr val="bg1"/>
                </a:solidFill>
                <a:ln w="22225" cap="rnd"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  <p:sp>
              <p:nvSpPr>
                <p:cNvPr id="100" name="圓角矩形 99"/>
                <p:cNvSpPr/>
                <p:nvPr/>
              </p:nvSpPr>
              <p:spPr>
                <a:xfrm>
                  <a:off x="6653952" y="4870578"/>
                  <a:ext cx="108000" cy="1667070"/>
                </a:xfrm>
                <a:prstGeom prst="roundRect">
                  <a:avLst/>
                </a:prstGeom>
                <a:solidFill>
                  <a:schemeClr val="bg1"/>
                </a:solidFill>
                <a:ln w="22225" cap="rnd"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  <p:sp>
              <p:nvSpPr>
                <p:cNvPr id="101" name="圓角矩形 100"/>
                <p:cNvSpPr/>
                <p:nvPr/>
              </p:nvSpPr>
              <p:spPr>
                <a:xfrm>
                  <a:off x="7307637" y="4870578"/>
                  <a:ext cx="108000" cy="1667070"/>
                </a:xfrm>
                <a:prstGeom prst="roundRect">
                  <a:avLst/>
                </a:prstGeom>
                <a:solidFill>
                  <a:schemeClr val="bg1"/>
                </a:solidFill>
                <a:ln w="22225" cap="rnd">
                  <a:solidFill>
                    <a:schemeClr val="tx1"/>
                  </a:solidFill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  <p:cxnSp>
              <p:nvCxnSpPr>
                <p:cNvPr id="102" name="直線接點 101"/>
                <p:cNvCxnSpPr/>
                <p:nvPr/>
              </p:nvCxnSpPr>
              <p:spPr>
                <a:xfrm>
                  <a:off x="6788240" y="5701002"/>
                  <a:ext cx="460027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prstDash val="sysDot"/>
                  <a:beve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流程圖: 人工作業 87"/>
              <p:cNvSpPr/>
              <p:nvPr/>
            </p:nvSpPr>
            <p:spPr>
              <a:xfrm>
                <a:off x="2742847" y="4061107"/>
                <a:ext cx="1144120" cy="231160"/>
              </a:xfrm>
              <a:prstGeom prst="flowChartManualOperation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TW" sz="2000" dirty="0"/>
                  <a:t>GRL</a:t>
                </a:r>
                <a:endParaRPr lang="zh-TW" altLang="en-US" sz="2000" dirty="0"/>
              </a:p>
            </p:txBody>
          </p:sp>
          <p:cxnSp>
            <p:nvCxnSpPr>
              <p:cNvPr id="95" name="直線接點 94"/>
              <p:cNvCxnSpPr/>
              <p:nvPr/>
            </p:nvCxnSpPr>
            <p:spPr>
              <a:xfrm>
                <a:off x="1741431" y="4454605"/>
                <a:ext cx="1589198" cy="24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矩形 77"/>
                  <p:cNvSpPr/>
                  <p:nvPr/>
                </p:nvSpPr>
                <p:spPr>
                  <a:xfrm>
                    <a:off x="4208765" y="3237743"/>
                    <a:ext cx="44029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0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000" dirty="0"/>
                  </a:p>
                </p:txBody>
              </p:sp>
            </mc:Choice>
            <mc:Fallback xmlns="">
              <p:sp>
                <p:nvSpPr>
                  <p:cNvPr id="78" name="矩形 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08765" y="3237743"/>
                    <a:ext cx="440299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直線單箭頭接點 61"/>
              <p:cNvCxnSpPr/>
              <p:nvPr/>
            </p:nvCxnSpPr>
            <p:spPr>
              <a:xfrm>
                <a:off x="4065957" y="2986140"/>
                <a:ext cx="16421" cy="1226268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弧形接點 66"/>
              <p:cNvCxnSpPr/>
              <p:nvPr/>
            </p:nvCxnSpPr>
            <p:spPr>
              <a:xfrm rot="5400000">
                <a:off x="2061697" y="4723588"/>
                <a:ext cx="1782222" cy="1072657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矩形 67"/>
                  <p:cNvSpPr/>
                  <p:nvPr/>
                </p:nvSpPr>
                <p:spPr>
                  <a:xfrm>
                    <a:off x="3076196" y="1843424"/>
                    <a:ext cx="361919" cy="43112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oMath>
                      </m:oMathPara>
                    </a14:m>
                    <a:endParaRPr lang="zh-TW" altLang="en-US" sz="2000" b="1" dirty="0"/>
                  </a:p>
                </p:txBody>
              </p:sp>
            </mc:Choice>
            <mc:Fallback xmlns="">
              <p:sp>
                <p:nvSpPr>
                  <p:cNvPr id="68" name="矩形 6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6196" y="1843424"/>
                    <a:ext cx="361919" cy="43112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>
              <a:xfrm>
                <a:off x="1517921" y="1702577"/>
                <a:ext cx="382009" cy="431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921" y="1702577"/>
                <a:ext cx="382009" cy="4311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/>
              <p:cNvSpPr/>
              <p:nvPr/>
            </p:nvSpPr>
            <p:spPr>
              <a:xfrm>
                <a:off x="1451935" y="6222572"/>
                <a:ext cx="375827" cy="431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71" name="矩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935" y="6222572"/>
                <a:ext cx="375827" cy="4311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圖片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8"/>
          <a:stretch/>
        </p:blipFill>
        <p:spPr>
          <a:xfrm>
            <a:off x="4007436" y="5367233"/>
            <a:ext cx="1361641" cy="1121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/>
              <p:cNvSpPr/>
              <p:nvPr/>
            </p:nvSpPr>
            <p:spPr>
              <a:xfrm>
                <a:off x="5555806" y="2024509"/>
                <a:ext cx="3202672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TW" sz="200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2" name="矩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806" y="2024509"/>
                <a:ext cx="3202672" cy="424283"/>
              </a:xfrm>
              <a:prstGeom prst="rect">
                <a:avLst/>
              </a:prstGeom>
              <a:blipFill>
                <a:blip r:embed="rId9"/>
                <a:stretch>
                  <a:fillRect t="-114286" b="-16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矩形 92"/>
              <p:cNvSpPr/>
              <p:nvPr/>
            </p:nvSpPr>
            <p:spPr>
              <a:xfrm>
                <a:off x="5560896" y="2455695"/>
                <a:ext cx="3172792" cy="400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TW" sz="200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矩形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896" y="2455695"/>
                <a:ext cx="3172792" cy="400302"/>
              </a:xfrm>
              <a:prstGeom prst="rect">
                <a:avLst/>
              </a:prstGeom>
              <a:blipFill>
                <a:blip r:embed="rId10"/>
                <a:stretch>
                  <a:fillRect t="-121212" b="-18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矩形 97"/>
              <p:cNvSpPr/>
              <p:nvPr/>
            </p:nvSpPr>
            <p:spPr>
              <a:xfrm>
                <a:off x="5438527" y="3398910"/>
                <a:ext cx="2042739" cy="738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TW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f>
                        <m:fPr>
                          <m:ctrlPr>
                            <a:rPr lang="el-GR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l-G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zh-TW" altLang="el-G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8" name="矩形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527" y="3398910"/>
                <a:ext cx="2042739" cy="7383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矩形 121"/>
              <p:cNvSpPr/>
              <p:nvPr/>
            </p:nvSpPr>
            <p:spPr>
              <a:xfrm>
                <a:off x="5399215" y="5129438"/>
                <a:ext cx="2332049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TW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TW" sz="20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d>
                        <m:dPr>
                          <m:ctrlPr>
                            <a:rPr lang="el-GR" altLang="zh-TW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altLang="zh-TW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l-GR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l-GR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2" name="矩形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215" y="5129438"/>
                <a:ext cx="2332049" cy="7838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矩形 122"/>
              <p:cNvSpPr/>
              <p:nvPr/>
            </p:nvSpPr>
            <p:spPr>
              <a:xfrm>
                <a:off x="5481716" y="4269400"/>
                <a:ext cx="2070247" cy="72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ϵ</m:t>
                      </m:r>
                      <m:f>
                        <m:fPr>
                          <m:ctrlPr>
                            <a:rPr lang="el-GR" altLang="zh-TW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l-G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zh-TW" altLang="el-G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3" name="矩形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716" y="4269400"/>
                <a:ext cx="2070247" cy="7278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文字方塊 123"/>
          <p:cNvSpPr txBox="1"/>
          <p:nvPr/>
        </p:nvSpPr>
        <p:spPr>
          <a:xfrm>
            <a:off x="5306484" y="2998800"/>
            <a:ext cx="186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Model update </a:t>
            </a:r>
            <a:endParaRPr lang="zh-TW" altLang="en-US" sz="2000" dirty="0"/>
          </a:p>
        </p:txBody>
      </p:sp>
      <p:sp>
        <p:nvSpPr>
          <p:cNvPr id="125" name="矩形 124"/>
          <p:cNvSpPr/>
          <p:nvPr/>
        </p:nvSpPr>
        <p:spPr>
          <a:xfrm>
            <a:off x="7408156" y="3385873"/>
            <a:ext cx="1691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0070C0"/>
                </a:solidFill>
              </a:rPr>
              <a:t>Max classification accuracy </a:t>
            </a:r>
          </a:p>
        </p:txBody>
      </p:sp>
      <p:sp>
        <p:nvSpPr>
          <p:cNvPr id="126" name="矩形 125"/>
          <p:cNvSpPr/>
          <p:nvPr/>
        </p:nvSpPr>
        <p:spPr>
          <a:xfrm>
            <a:off x="7421166" y="4369493"/>
            <a:ext cx="1691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Max domain accuracy </a:t>
            </a:r>
          </a:p>
        </p:txBody>
      </p:sp>
      <p:sp>
        <p:nvSpPr>
          <p:cNvPr id="127" name="矩形 126"/>
          <p:cNvSpPr/>
          <p:nvPr/>
        </p:nvSpPr>
        <p:spPr>
          <a:xfrm>
            <a:off x="5399215" y="5967537"/>
            <a:ext cx="3267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Max classification accuracy </a:t>
            </a:r>
          </a:p>
        </p:txBody>
      </p:sp>
      <p:sp>
        <p:nvSpPr>
          <p:cNvPr id="128" name="文字方塊 127"/>
          <p:cNvSpPr txBox="1"/>
          <p:nvPr/>
        </p:nvSpPr>
        <p:spPr>
          <a:xfrm>
            <a:off x="4815849" y="1611418"/>
            <a:ext cx="3131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Objective function 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矩形 128"/>
              <p:cNvSpPr/>
              <p:nvPr/>
            </p:nvSpPr>
            <p:spPr>
              <a:xfrm>
                <a:off x="7537065" y="5201714"/>
                <a:ext cx="977319" cy="666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l-GR" altLang="zh-TW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l-G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zh-TW" altLang="el-G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9" name="矩形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065" y="5201714"/>
                <a:ext cx="977319" cy="6661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矩形 129"/>
          <p:cNvSpPr/>
          <p:nvPr/>
        </p:nvSpPr>
        <p:spPr>
          <a:xfrm>
            <a:off x="5733761" y="6251882"/>
            <a:ext cx="2598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and Min domain accuracy</a:t>
            </a:r>
          </a:p>
        </p:txBody>
      </p:sp>
      <p:sp>
        <p:nvSpPr>
          <p:cNvPr id="3" name="矩形 2"/>
          <p:cNvSpPr/>
          <p:nvPr/>
        </p:nvSpPr>
        <p:spPr>
          <a:xfrm>
            <a:off x="2736005" y="6469028"/>
            <a:ext cx="1201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~80% WAC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54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8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 txBox="1">
            <a:spLocks/>
          </p:cNvSpPr>
          <p:nvPr/>
        </p:nvSpPr>
        <p:spPr>
          <a:xfrm>
            <a:off x="321178" y="1185320"/>
            <a:ext cx="8599432" cy="554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Recognition results of speaker mismatched conditions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31" y="118166"/>
            <a:ext cx="7886700" cy="994172"/>
          </a:xfrm>
        </p:spPr>
        <p:txBody>
          <a:bodyPr/>
          <a:lstStyle/>
          <a:p>
            <a:r>
              <a:rPr lang="en-US" altLang="zh-TW" dirty="0"/>
              <a:t>Lip-reading (DAT-LR) </a:t>
            </a:r>
            <a:endParaRPr lang="zh-TW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1456495" y="1829147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135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6" y="2202211"/>
            <a:ext cx="5567719" cy="32517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42560" y="1919336"/>
            <a:ext cx="5112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19: Performance of DAT and the baseline.</a:t>
            </a:r>
            <a:endParaRPr lang="zh-TW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1320260" y="5610112"/>
            <a:ext cx="6121940" cy="769441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200" dirty="0"/>
              <a:t>The DAT approach notably enhances the recognition accuracies in different conditions. </a:t>
            </a:r>
          </a:p>
        </p:txBody>
      </p:sp>
      <p:sp>
        <p:nvSpPr>
          <p:cNvPr id="9" name="矩形 8"/>
          <p:cNvSpPr/>
          <p:nvPr/>
        </p:nvSpPr>
        <p:spPr>
          <a:xfrm>
            <a:off x="1756902" y="3741083"/>
            <a:ext cx="5297948" cy="7356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735907" y="2958978"/>
            <a:ext cx="5297948" cy="73566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745897" y="4499441"/>
            <a:ext cx="5297948" cy="73566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3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1874" y="203201"/>
            <a:ext cx="7886700" cy="994172"/>
          </a:xfrm>
        </p:spPr>
        <p:txBody>
          <a:bodyPr/>
          <a:lstStyle/>
          <a:p>
            <a:r>
              <a:rPr lang="en-US" altLang="zh-TW" dirty="0"/>
              <a:t>Outline</a:t>
            </a:r>
            <a:r>
              <a:rPr lang="zh-TW" altLang="en-US" dirty="0"/>
              <a:t> </a:t>
            </a:r>
            <a:r>
              <a:rPr lang="en-US" altLang="zh-TW" dirty="0"/>
              <a:t>of Part II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673100" y="1361550"/>
          <a:ext cx="7912100" cy="484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06CB14CD-9C79-464C-8062-15EB3C2D113F}"/>
              </a:ext>
            </a:extLst>
          </p:cNvPr>
          <p:cNvSpPr/>
          <p:nvPr/>
        </p:nvSpPr>
        <p:spPr>
          <a:xfrm>
            <a:off x="685800" y="5446619"/>
            <a:ext cx="7886700" cy="661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5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肘形接點 13"/>
          <p:cNvCxnSpPr/>
          <p:nvPr/>
        </p:nvCxnSpPr>
        <p:spPr>
          <a:xfrm rot="5400000" flipH="1" flipV="1">
            <a:off x="3253835" y="165713"/>
            <a:ext cx="873864" cy="3502148"/>
          </a:xfrm>
          <a:prstGeom prst="bentConnector2">
            <a:avLst/>
          </a:prstGeom>
          <a:ln w="158750">
            <a:tailEnd type="triangle" w="med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2" y="64812"/>
            <a:ext cx="8618917" cy="994172"/>
          </a:xfrm>
        </p:spPr>
        <p:txBody>
          <a:bodyPr>
            <a:normAutofit/>
          </a:bodyPr>
          <a:lstStyle/>
          <a:p>
            <a:pPr lvl="0"/>
            <a:r>
              <a:rPr lang="en-US" altLang="zh-TW" sz="3600" dirty="0"/>
              <a:t>Speech Signal Generation (Regression Task)</a:t>
            </a:r>
            <a:endParaRPr lang="zh-TW" altLang="en-US" sz="3600" dirty="0"/>
          </a:p>
        </p:txBody>
      </p:sp>
      <p:grpSp>
        <p:nvGrpSpPr>
          <p:cNvPr id="6" name="群組 5"/>
          <p:cNvGrpSpPr/>
          <p:nvPr/>
        </p:nvGrpSpPr>
        <p:grpSpPr>
          <a:xfrm>
            <a:off x="1272410" y="1224041"/>
            <a:ext cx="6847015" cy="1773904"/>
            <a:chOff x="1379616" y="2340239"/>
            <a:chExt cx="6847015" cy="1773904"/>
          </a:xfrm>
        </p:grpSpPr>
        <p:grpSp>
          <p:nvGrpSpPr>
            <p:cNvPr id="45" name="群組 44"/>
            <p:cNvGrpSpPr/>
            <p:nvPr/>
          </p:nvGrpSpPr>
          <p:grpSpPr>
            <a:xfrm>
              <a:off x="1379616" y="2340239"/>
              <a:ext cx="6847015" cy="1773904"/>
              <a:chOff x="1054925" y="3186189"/>
              <a:chExt cx="6279760" cy="1949030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2389744" y="3821929"/>
                <a:ext cx="4944941" cy="1313290"/>
                <a:chOff x="4126327" y="3918193"/>
                <a:chExt cx="3570240" cy="1013283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30001361-E9BB-4D53-9A0E-54F47C85241B}"/>
                    </a:ext>
                  </a:extLst>
                </p:cNvPr>
                <p:cNvSpPr/>
                <p:nvPr/>
              </p:nvSpPr>
              <p:spPr>
                <a:xfrm>
                  <a:off x="4472249" y="4370879"/>
                  <a:ext cx="1055077" cy="56059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200" b="1" i="1" dirty="0">
                      <a:solidFill>
                        <a:schemeClr val="tx2"/>
                      </a:solidFill>
                    </a:rPr>
                    <a:t>G</a:t>
                  </a:r>
                  <a:endParaRPr lang="zh-TW" altLang="en-US" sz="2200" b="1" i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5" name="箭號: 向右 14">
                  <a:extLst>
                    <a:ext uri="{FF2B5EF4-FFF2-40B4-BE49-F238E27FC236}">
                      <a16:creationId xmlns:a16="http://schemas.microsoft.com/office/drawing/2014/main" id="{74ACB8BE-0A5D-4C56-B556-207C34901E5C}"/>
                    </a:ext>
                  </a:extLst>
                </p:cNvPr>
                <p:cNvSpPr/>
                <p:nvPr/>
              </p:nvSpPr>
              <p:spPr>
                <a:xfrm>
                  <a:off x="4126327" y="4512037"/>
                  <a:ext cx="316523" cy="255024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200"/>
                </a:p>
              </p:txBody>
            </p:sp>
            <p:sp>
              <p:nvSpPr>
                <p:cNvPr id="16" name="箭號: 向右 15">
                  <a:extLst>
                    <a:ext uri="{FF2B5EF4-FFF2-40B4-BE49-F238E27FC236}">
                      <a16:creationId xmlns:a16="http://schemas.microsoft.com/office/drawing/2014/main" id="{7E10B9E3-902D-4CD8-9977-AA4697900348}"/>
                    </a:ext>
                  </a:extLst>
                </p:cNvPr>
                <p:cNvSpPr/>
                <p:nvPr/>
              </p:nvSpPr>
              <p:spPr>
                <a:xfrm>
                  <a:off x="5556720" y="4539432"/>
                  <a:ext cx="316523" cy="255024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200"/>
                </a:p>
              </p:txBody>
            </p:sp>
            <p:sp>
              <p:nvSpPr>
                <p:cNvPr id="17" name="箭號: 上-下雙向 16">
                  <a:extLst>
                    <a:ext uri="{FF2B5EF4-FFF2-40B4-BE49-F238E27FC236}">
                      <a16:creationId xmlns:a16="http://schemas.microsoft.com/office/drawing/2014/main" id="{62017C2C-EBA7-463F-8F5A-EB057979DFDC}"/>
                    </a:ext>
                  </a:extLst>
                </p:cNvPr>
                <p:cNvSpPr/>
                <p:nvPr/>
              </p:nvSpPr>
              <p:spPr>
                <a:xfrm>
                  <a:off x="6209482" y="3918193"/>
                  <a:ext cx="219075" cy="411044"/>
                </a:xfrm>
                <a:prstGeom prst="up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200"/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F3A6A1EE-1E7B-474E-A24A-CED9A74603DF}"/>
                    </a:ext>
                  </a:extLst>
                </p:cNvPr>
                <p:cNvSpPr/>
                <p:nvPr/>
              </p:nvSpPr>
              <p:spPr>
                <a:xfrm>
                  <a:off x="5923511" y="4375335"/>
                  <a:ext cx="883724" cy="52566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2200" dirty="0"/>
                    <a:t>Output</a:t>
                  </a:r>
                  <a:endParaRPr lang="zh-TW" altLang="en-US" sz="2200" dirty="0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6436616" y="3931448"/>
                  <a:ext cx="1259951" cy="2805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2000" dirty="0"/>
                    <a:t>Objective function</a:t>
                  </a:r>
                  <a:endParaRPr lang="zh-TW" altLang="en-US" sz="2000" dirty="0"/>
                </a:p>
              </p:txBody>
            </p:sp>
          </p:grpSp>
          <p:pic>
            <p:nvPicPr>
              <p:cNvPr id="43" name="圖片 42"/>
              <p:cNvPicPr preferRelativeResize="0">
                <a:picLocks/>
              </p:cNvPicPr>
              <p:nvPr/>
            </p:nvPicPr>
            <p:blipFill rotWithShape="1">
              <a:blip r:embed="rId3"/>
              <a:srcRect l="13019" t="7660" r="9435" b="11161"/>
              <a:stretch/>
            </p:blipFill>
            <p:spPr>
              <a:xfrm>
                <a:off x="1054925" y="4434325"/>
                <a:ext cx="1224000" cy="5760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  <p:pic>
            <p:nvPicPr>
              <p:cNvPr id="44" name="圖片 43"/>
              <p:cNvPicPr preferRelativeResize="0">
                <a:picLocks/>
              </p:cNvPicPr>
              <p:nvPr/>
            </p:nvPicPr>
            <p:blipFill rotWithShape="1">
              <a:blip r:embed="rId4"/>
              <a:srcRect l="13036" t="7459" r="9570" b="11112"/>
              <a:stretch/>
            </p:blipFill>
            <p:spPr>
              <a:xfrm>
                <a:off x="4878931" y="3186189"/>
                <a:ext cx="1224000" cy="5760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/>
            </p:spPr>
          </p:pic>
        </p:grpSp>
        <p:sp>
          <p:nvSpPr>
            <p:cNvPr id="5" name="矩形 4"/>
            <p:cNvSpPr/>
            <p:nvPr/>
          </p:nvSpPr>
          <p:spPr>
            <a:xfrm>
              <a:off x="2286000" y="29673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zh-TW" altLang="en-US" dirty="0"/>
            </a:p>
          </p:txBody>
        </p:sp>
      </p:grpSp>
      <p:sp>
        <p:nvSpPr>
          <p:cNvPr id="29" name="矩形 28"/>
          <p:cNvSpPr/>
          <p:nvPr/>
        </p:nvSpPr>
        <p:spPr>
          <a:xfrm>
            <a:off x="3151262" y="1079744"/>
            <a:ext cx="844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Paired</a:t>
            </a:r>
            <a:endParaRPr lang="zh-TW" altLang="en-US" sz="2000" dirty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7" y="3158212"/>
            <a:ext cx="3967032" cy="355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32" y="3158212"/>
            <a:ext cx="4271519" cy="355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7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  <p:par>
              <p:cTn id="4"/>
            </p:par>
            <p:par>
              <p:cTn id="5"/>
            </p:par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" y="57849"/>
            <a:ext cx="9374039" cy="994172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TW" sz="3600" dirty="0"/>
              <a:t>Speech, Speaker, Emotion Recognition and Lip-reading (Classification Task)</a:t>
            </a:r>
            <a:endParaRPr lang="zh-TW" altLang="en-US" sz="3600" dirty="0"/>
          </a:p>
        </p:txBody>
      </p:sp>
      <p:sp>
        <p:nvSpPr>
          <p:cNvPr id="59" name="矩形 58"/>
          <p:cNvSpPr/>
          <p:nvPr/>
        </p:nvSpPr>
        <p:spPr>
          <a:xfrm>
            <a:off x="1627521" y="1936310"/>
            <a:ext cx="184731" cy="351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135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722250" y="1721103"/>
            <a:ext cx="923876" cy="82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Output</a:t>
            </a:r>
          </a:p>
          <a:p>
            <a:pPr algn="ctr"/>
            <a:r>
              <a:rPr lang="en-US" altLang="zh-TW" sz="2000" dirty="0"/>
              <a:t>label</a:t>
            </a:r>
            <a:endParaRPr lang="zh-TW" altLang="en-US" sz="2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385543" y="5519300"/>
            <a:ext cx="174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Clean data</a:t>
            </a:r>
            <a:endParaRPr lang="zh-TW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5832376" y="3808519"/>
            <a:ext cx="902647" cy="7970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i="1" dirty="0"/>
              <a:t>E</a:t>
            </a:r>
            <a:endParaRPr lang="zh-TW" altLang="en-US" sz="2000" i="1" dirty="0"/>
          </a:p>
        </p:txBody>
      </p:sp>
      <p:sp>
        <p:nvSpPr>
          <p:cNvPr id="14" name="矩形 13"/>
          <p:cNvSpPr/>
          <p:nvPr/>
        </p:nvSpPr>
        <p:spPr>
          <a:xfrm>
            <a:off x="5832376" y="2447273"/>
            <a:ext cx="934993" cy="7917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i="1" dirty="0">
                <a:solidFill>
                  <a:srgbClr val="002060"/>
                </a:solidFill>
              </a:rPr>
              <a:t>G</a:t>
            </a:r>
            <a:endParaRPr lang="zh-TW" alt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73939" y="4884455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8" name="矩形 17"/>
          <p:cNvSpPr/>
          <p:nvPr/>
        </p:nvSpPr>
        <p:spPr>
          <a:xfrm>
            <a:off x="6012849" y="4884455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9" name="矩形 18"/>
          <p:cNvSpPr/>
          <p:nvPr/>
        </p:nvSpPr>
        <p:spPr>
          <a:xfrm>
            <a:off x="6136282" y="4884455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20" name="矩形 19"/>
          <p:cNvSpPr/>
          <p:nvPr/>
        </p:nvSpPr>
        <p:spPr>
          <a:xfrm>
            <a:off x="6259714" y="4884455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21" name="矩形 20"/>
          <p:cNvSpPr/>
          <p:nvPr/>
        </p:nvSpPr>
        <p:spPr>
          <a:xfrm>
            <a:off x="6638325" y="4884455"/>
            <a:ext cx="70264" cy="350477"/>
          </a:xfrm>
          <a:prstGeom prst="rect">
            <a:avLst/>
          </a:prstGeom>
          <a:solidFill>
            <a:srgbClr val="9966FF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22" name="直線接點 21"/>
          <p:cNvCxnSpPr/>
          <p:nvPr/>
        </p:nvCxnSpPr>
        <p:spPr>
          <a:xfrm>
            <a:off x="6329978" y="5059694"/>
            <a:ext cx="30834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/>
          <p:cNvGrpSpPr/>
          <p:nvPr/>
        </p:nvGrpSpPr>
        <p:grpSpPr>
          <a:xfrm>
            <a:off x="5877761" y="1716344"/>
            <a:ext cx="834650" cy="662835"/>
            <a:chOff x="6013110" y="4870578"/>
            <a:chExt cx="1402527" cy="1667072"/>
          </a:xfrm>
        </p:grpSpPr>
        <p:sp>
          <p:nvSpPr>
            <p:cNvPr id="29" name="圓角矩形 28"/>
            <p:cNvSpPr/>
            <p:nvPr/>
          </p:nvSpPr>
          <p:spPr>
            <a:xfrm>
              <a:off x="6013110" y="4870580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6215343" y="4870579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6451719" y="4870579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2" name="圓角矩形 31"/>
            <p:cNvSpPr/>
            <p:nvPr/>
          </p:nvSpPr>
          <p:spPr>
            <a:xfrm>
              <a:off x="6653952" y="4870578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7307637" y="4870578"/>
              <a:ext cx="108000" cy="1667070"/>
            </a:xfrm>
            <a:prstGeom prst="roundRect">
              <a:avLst/>
            </a:prstGeom>
            <a:solidFill>
              <a:schemeClr val="bg1"/>
            </a:solidFill>
            <a:ln w="22225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cxnSp>
          <p:nvCxnSpPr>
            <p:cNvPr id="34" name="直線接點 33"/>
            <p:cNvCxnSpPr/>
            <p:nvPr/>
          </p:nvCxnSpPr>
          <p:spPr>
            <a:xfrm>
              <a:off x="6788240" y="5701002"/>
              <a:ext cx="460027" cy="0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ys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單箭頭接點 43"/>
          <p:cNvCxnSpPr/>
          <p:nvPr/>
        </p:nvCxnSpPr>
        <p:spPr>
          <a:xfrm flipV="1">
            <a:off x="6240200" y="4605586"/>
            <a:ext cx="0" cy="2388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V="1">
            <a:off x="6273348" y="3239052"/>
            <a:ext cx="0" cy="573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矩形 90"/>
              <p:cNvSpPr/>
              <p:nvPr/>
            </p:nvSpPr>
            <p:spPr>
              <a:xfrm>
                <a:off x="6170914" y="1262236"/>
                <a:ext cx="396262" cy="46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91" name="矩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914" y="1262236"/>
                <a:ext cx="396262" cy="468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/>
              <p:cNvSpPr/>
              <p:nvPr/>
            </p:nvSpPr>
            <p:spPr>
              <a:xfrm>
                <a:off x="4367305" y="5236975"/>
                <a:ext cx="389850" cy="46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92" name="矩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305" y="5236975"/>
                <a:ext cx="389850" cy="468967"/>
              </a:xfrm>
              <a:prstGeom prst="rect">
                <a:avLst/>
              </a:prstGeom>
              <a:blipFill>
                <a:blip r:embed="rId4"/>
                <a:stretch>
                  <a:fillRect t="-2597" r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5820023" y="3469475"/>
            <a:ext cx="921466" cy="216023"/>
          </a:xfrm>
          <a:prstGeom prst="rect">
            <a:avLst/>
          </a:prstGeom>
          <a:solidFill>
            <a:srgbClr val="99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err="1">
                <a:solidFill>
                  <a:schemeClr val="bg1"/>
                </a:solidFill>
              </a:rPr>
              <a:t>Emb</a:t>
            </a:r>
            <a:r>
              <a:rPr lang="en-US" altLang="zh-TW" sz="2000" dirty="0">
                <a:solidFill>
                  <a:schemeClr val="bg1"/>
                </a:solidFill>
              </a:rPr>
              <a:t>.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3621967" y="5498441"/>
            <a:ext cx="174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Noisy data</a:t>
            </a:r>
            <a:endParaRPr lang="zh-TW" altLang="en-US" sz="2000" dirty="0"/>
          </a:p>
        </p:txBody>
      </p:sp>
      <p:sp>
        <p:nvSpPr>
          <p:cNvPr id="72" name="矩形 71"/>
          <p:cNvSpPr/>
          <p:nvPr/>
        </p:nvSpPr>
        <p:spPr>
          <a:xfrm>
            <a:off x="4141323" y="4869266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3" name="矩形 72"/>
          <p:cNvSpPr/>
          <p:nvPr/>
        </p:nvSpPr>
        <p:spPr>
          <a:xfrm>
            <a:off x="4280233" y="4869266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5" name="矩形 74"/>
          <p:cNvSpPr/>
          <p:nvPr/>
        </p:nvSpPr>
        <p:spPr>
          <a:xfrm>
            <a:off x="4403666" y="4869266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7" name="矩形 76"/>
          <p:cNvSpPr/>
          <p:nvPr/>
        </p:nvSpPr>
        <p:spPr>
          <a:xfrm>
            <a:off x="4527098" y="4869266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8" name="矩形 77"/>
          <p:cNvSpPr/>
          <p:nvPr/>
        </p:nvSpPr>
        <p:spPr>
          <a:xfrm>
            <a:off x="5164263" y="4869266"/>
            <a:ext cx="70264" cy="3504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79" name="直線接點 78"/>
          <p:cNvCxnSpPr/>
          <p:nvPr/>
        </p:nvCxnSpPr>
        <p:spPr>
          <a:xfrm>
            <a:off x="4855916" y="5044505"/>
            <a:ext cx="30834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/>
              <p:cNvSpPr/>
              <p:nvPr/>
            </p:nvSpPr>
            <p:spPr>
              <a:xfrm>
                <a:off x="6096339" y="5255791"/>
                <a:ext cx="389850" cy="46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82" name="矩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339" y="5255791"/>
                <a:ext cx="389850" cy="4689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矩形 86"/>
              <p:cNvSpPr/>
              <p:nvPr/>
            </p:nvSpPr>
            <p:spPr>
              <a:xfrm>
                <a:off x="6694280" y="3149240"/>
                <a:ext cx="1145826" cy="42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7" name="矩形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280" y="3149240"/>
                <a:ext cx="1145826" cy="428246"/>
              </a:xfrm>
              <a:prstGeom prst="rect">
                <a:avLst/>
              </a:prstGeom>
              <a:blipFill>
                <a:blip r:embed="rId6"/>
                <a:stretch>
                  <a:fillRect t="-8571" r="-30319" b="-1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735023" y="4067171"/>
                <a:ext cx="602601" cy="42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023" y="4067171"/>
                <a:ext cx="602601" cy="428246"/>
              </a:xfrm>
              <a:prstGeom prst="rect">
                <a:avLst/>
              </a:prstGeom>
              <a:blipFill>
                <a:blip r:embed="rId7"/>
                <a:stretch>
                  <a:fillRect t="-7143" r="-9091" b="-1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/>
              <p:cNvSpPr/>
              <p:nvPr/>
            </p:nvSpPr>
            <p:spPr>
              <a:xfrm>
                <a:off x="6773133" y="2640657"/>
                <a:ext cx="588174" cy="42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sz="2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000" dirty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8" name="矩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133" y="2640657"/>
                <a:ext cx="588174" cy="428246"/>
              </a:xfrm>
              <a:prstGeom prst="rect">
                <a:avLst/>
              </a:prstGeom>
              <a:blipFill>
                <a:blip r:embed="rId8"/>
                <a:stretch>
                  <a:fillRect t="-7143" r="-10309" b="-1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字方塊 55"/>
          <p:cNvSpPr txBox="1"/>
          <p:nvPr/>
        </p:nvSpPr>
        <p:spPr>
          <a:xfrm>
            <a:off x="2216454" y="5473592"/>
            <a:ext cx="1747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Accented speech</a:t>
            </a:r>
            <a:endParaRPr lang="zh-TW" altLang="en-US" sz="2000" dirty="0"/>
          </a:p>
        </p:txBody>
      </p:sp>
      <p:sp>
        <p:nvSpPr>
          <p:cNvPr id="60" name="矩形 59"/>
          <p:cNvSpPr/>
          <p:nvPr/>
        </p:nvSpPr>
        <p:spPr>
          <a:xfrm>
            <a:off x="2735810" y="4844417"/>
            <a:ext cx="70264" cy="350477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62" name="矩形 61"/>
          <p:cNvSpPr/>
          <p:nvPr/>
        </p:nvSpPr>
        <p:spPr>
          <a:xfrm>
            <a:off x="2874720" y="4844417"/>
            <a:ext cx="70264" cy="350477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64" name="矩形 63"/>
          <p:cNvSpPr/>
          <p:nvPr/>
        </p:nvSpPr>
        <p:spPr>
          <a:xfrm>
            <a:off x="2998153" y="4844417"/>
            <a:ext cx="70264" cy="350477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65" name="矩形 64"/>
          <p:cNvSpPr/>
          <p:nvPr/>
        </p:nvSpPr>
        <p:spPr>
          <a:xfrm>
            <a:off x="3121585" y="4844417"/>
            <a:ext cx="70264" cy="350477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66" name="矩形 65"/>
          <p:cNvSpPr/>
          <p:nvPr/>
        </p:nvSpPr>
        <p:spPr>
          <a:xfrm>
            <a:off x="3500196" y="4844417"/>
            <a:ext cx="70264" cy="350477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67" name="直線接點 66"/>
          <p:cNvCxnSpPr/>
          <p:nvPr/>
        </p:nvCxnSpPr>
        <p:spPr>
          <a:xfrm>
            <a:off x="3191849" y="5019656"/>
            <a:ext cx="30834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2976227" y="5236976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̆"/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227" y="5236976"/>
                <a:ext cx="389850" cy="400110"/>
              </a:xfrm>
              <a:prstGeom prst="rect">
                <a:avLst/>
              </a:prstGeom>
              <a:blipFill>
                <a:blip r:embed="rId9"/>
                <a:stretch>
                  <a:fillRect t="-1515" r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文字方塊 70"/>
          <p:cNvSpPr txBox="1"/>
          <p:nvPr/>
        </p:nvSpPr>
        <p:spPr>
          <a:xfrm>
            <a:off x="926049" y="5473592"/>
            <a:ext cx="1747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Channel distortion</a:t>
            </a:r>
            <a:endParaRPr lang="zh-TW" altLang="en-US" sz="2000" dirty="0"/>
          </a:p>
        </p:txBody>
      </p:sp>
      <p:sp>
        <p:nvSpPr>
          <p:cNvPr id="74" name="矩形 73"/>
          <p:cNvSpPr/>
          <p:nvPr/>
        </p:nvSpPr>
        <p:spPr>
          <a:xfrm>
            <a:off x="1445405" y="4844417"/>
            <a:ext cx="70264" cy="350477"/>
          </a:xfrm>
          <a:prstGeom prst="rect">
            <a:avLst/>
          </a:prstGeom>
          <a:solidFill>
            <a:schemeClr val="accent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76" name="矩形 75"/>
          <p:cNvSpPr/>
          <p:nvPr/>
        </p:nvSpPr>
        <p:spPr>
          <a:xfrm>
            <a:off x="1584315" y="4844417"/>
            <a:ext cx="70264" cy="350477"/>
          </a:xfrm>
          <a:prstGeom prst="rect">
            <a:avLst/>
          </a:prstGeom>
          <a:solidFill>
            <a:schemeClr val="accent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83" name="矩形 82"/>
          <p:cNvSpPr/>
          <p:nvPr/>
        </p:nvSpPr>
        <p:spPr>
          <a:xfrm>
            <a:off x="1707748" y="4844417"/>
            <a:ext cx="70264" cy="350477"/>
          </a:xfrm>
          <a:prstGeom prst="rect">
            <a:avLst/>
          </a:prstGeom>
          <a:solidFill>
            <a:schemeClr val="accent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84" name="矩形 83"/>
          <p:cNvSpPr/>
          <p:nvPr/>
        </p:nvSpPr>
        <p:spPr>
          <a:xfrm>
            <a:off x="1831180" y="4844417"/>
            <a:ext cx="70264" cy="350477"/>
          </a:xfrm>
          <a:prstGeom prst="rect">
            <a:avLst/>
          </a:prstGeom>
          <a:solidFill>
            <a:schemeClr val="accent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89" name="矩形 88"/>
          <p:cNvSpPr/>
          <p:nvPr/>
        </p:nvSpPr>
        <p:spPr>
          <a:xfrm>
            <a:off x="2209791" y="4844417"/>
            <a:ext cx="70264" cy="350477"/>
          </a:xfrm>
          <a:prstGeom prst="rect">
            <a:avLst/>
          </a:prstGeom>
          <a:solidFill>
            <a:schemeClr val="accent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cxnSp>
        <p:nvCxnSpPr>
          <p:cNvPr id="90" name="直線接點 89"/>
          <p:cNvCxnSpPr/>
          <p:nvPr/>
        </p:nvCxnSpPr>
        <p:spPr>
          <a:xfrm>
            <a:off x="1901444" y="5019656"/>
            <a:ext cx="30834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矩形 92"/>
              <p:cNvSpPr/>
              <p:nvPr/>
            </p:nvSpPr>
            <p:spPr>
              <a:xfrm>
                <a:off x="1685822" y="5236976"/>
                <a:ext cx="389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93" name="矩形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822" y="5236976"/>
                <a:ext cx="389850" cy="400110"/>
              </a:xfrm>
              <a:prstGeom prst="rect">
                <a:avLst/>
              </a:prstGeom>
              <a:blipFill>
                <a:blip r:embed="rId10"/>
                <a:stretch>
                  <a:fillRect t="-7576" r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圓角矩形 5"/>
          <p:cNvSpPr/>
          <p:nvPr/>
        </p:nvSpPr>
        <p:spPr>
          <a:xfrm>
            <a:off x="763795" y="4708455"/>
            <a:ext cx="4619777" cy="148630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文字方塊 93"/>
          <p:cNvSpPr txBox="1"/>
          <p:nvPr/>
        </p:nvSpPr>
        <p:spPr>
          <a:xfrm>
            <a:off x="1831180" y="4223211"/>
            <a:ext cx="2621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Acoustic Mismatch </a:t>
            </a:r>
            <a:endParaRPr lang="zh-TW" altLang="en-US" sz="2000" dirty="0"/>
          </a:p>
        </p:txBody>
      </p:sp>
      <p:pic>
        <p:nvPicPr>
          <p:cNvPr id="95" name="圖片 94"/>
          <p:cNvPicPr preferRelativeResize="0"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/>
          <a:stretch/>
        </p:blipFill>
        <p:spPr>
          <a:xfrm>
            <a:off x="864966" y="1637505"/>
            <a:ext cx="4352456" cy="2223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標題 1"/>
          <p:cNvSpPr>
            <a:spLocks noGrp="1"/>
          </p:cNvSpPr>
          <p:nvPr>
            <p:ph type="title"/>
          </p:nvPr>
        </p:nvSpPr>
        <p:spPr>
          <a:xfrm>
            <a:off x="181874" y="203201"/>
            <a:ext cx="7886700" cy="994172"/>
          </a:xfrm>
        </p:spPr>
        <p:txBody>
          <a:bodyPr/>
          <a:lstStyle/>
          <a:p>
            <a:r>
              <a:rPr lang="en-US" altLang="zh-TW" dirty="0"/>
              <a:t>More GANs in Speech 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425669" y="1342745"/>
            <a:ext cx="83452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1400" b="1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Diagnosis of autism spectrum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Jun Deng, Nicholas Cummins, Maximilian Schmitt, Kun Qian, Fabien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Ringeval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and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Björn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Schuller, Speech-based Diagnosis of Autism Spectrum Condition by Generative Adversarial Network Representations, ACM DH, 2017.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 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b="1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Emotion recognition 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kern="100" dirty="0">
                <a:cs typeface="Times New Roman" panose="02020603050405020304" pitchFamily="18" charset="0"/>
              </a:rPr>
              <a:t>Jonathan Chang, and Stefan Scherer, Learning Representations of Emotional Speech with Deep Convolutional Generative Adversarial Networks, ICASSP, 2017.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kern="100" dirty="0">
                <a:cs typeface="Times New Roman" panose="02020603050405020304" pitchFamily="18" charset="0"/>
              </a:rPr>
              <a:t> 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b="1" kern="100" dirty="0">
                <a:cs typeface="Times New Roman" panose="02020603050405020304" pitchFamily="18" charset="0"/>
              </a:rPr>
              <a:t>Robust ASR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Dmitriy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Serdyuk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Kartik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Audhkhasi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Philémon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Brakel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Bhuvana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Ramabhadran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Samuel Thomas, and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Yoshua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Bengio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Invariant Representations for Noisy Speech Recognition,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arXiv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2016.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 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b="1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Speaker verification 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Hong Yu, Zheng-Hua Tan,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Zhanyu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Ma, and Jun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Guo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Adversarial Network Bottleneck Features for Noise Robust Speaker Verification,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arXiv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2017.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 </a:t>
            </a:r>
            <a:endParaRPr lang="zh-TW" altLang="zh-TW" sz="14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標題 1"/>
          <p:cNvSpPr>
            <a:spLocks noGrp="1"/>
          </p:cNvSpPr>
          <p:nvPr>
            <p:ph type="title"/>
          </p:nvPr>
        </p:nvSpPr>
        <p:spPr>
          <a:xfrm>
            <a:off x="160853" y="56056"/>
            <a:ext cx="7886700" cy="994172"/>
          </a:xfrm>
        </p:spPr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46842" y="893635"/>
            <a:ext cx="86605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400" b="1" kern="100" dirty="0">
                <a:cs typeface="Times New Roman" panose="02020603050405020304" pitchFamily="18" charset="0"/>
              </a:rPr>
              <a:t>Speech enhancement </a:t>
            </a:r>
            <a:r>
              <a:rPr lang="en-US" altLang="zh-TW" sz="1400" b="1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(</a:t>
            </a:r>
            <a:r>
              <a:rPr lang="en-US" altLang="zh-TW" sz="1400" b="1" kern="100" dirty="0">
                <a:cs typeface="Times New Roman" panose="02020603050405020304" pitchFamily="18" charset="0"/>
              </a:rPr>
              <a:t>conventional methods) 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cs typeface="Times New Roman" panose="02020603050405020304" pitchFamily="18" charset="0"/>
              </a:rPr>
              <a:t>Yuxuan</a:t>
            </a:r>
            <a:r>
              <a:rPr lang="en-US" altLang="zh-TW" sz="1400" kern="100" dirty="0">
                <a:cs typeface="Times New Roman" panose="02020603050405020304" pitchFamily="18" charset="0"/>
              </a:rPr>
              <a:t> Wang and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Deliang</a:t>
            </a:r>
            <a:r>
              <a:rPr lang="en-US" altLang="zh-TW" sz="1400" kern="100" dirty="0">
                <a:cs typeface="Times New Roman" panose="02020603050405020304" pitchFamily="18" charset="0"/>
              </a:rPr>
              <a:t> Wang, Cocktail Party Processing via Structured Prediction, NIPS 2012.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cs typeface="Times New Roman" panose="02020603050405020304" pitchFamily="18" charset="0"/>
              </a:rPr>
              <a:t>Yong Xu, Jun Du, Li-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Rong</a:t>
            </a:r>
            <a:r>
              <a:rPr lang="en-US" altLang="zh-TW" sz="1400" kern="100" dirty="0">
                <a:cs typeface="Times New Roman" panose="02020603050405020304" pitchFamily="18" charset="0"/>
              </a:rPr>
              <a:t> Dai, and Chin-Hui Lee, An Experimental Study on Speech Enhancement Based on Deep Neural Networks," IEEE SPL, 2014.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cs typeface="Times New Roman" panose="02020603050405020304" pitchFamily="18" charset="0"/>
              </a:rPr>
              <a:t>Yong Xu, Jun Du, Li-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Rong</a:t>
            </a:r>
            <a:r>
              <a:rPr lang="en-US" altLang="zh-TW" sz="1400" kern="100" dirty="0">
                <a:cs typeface="Times New Roman" panose="02020603050405020304" pitchFamily="18" charset="0"/>
              </a:rPr>
              <a:t> Dai, and Chin-Hui Lee, A Regression Approach to Speech Enhancement Based on Deep Neural Networks, IEEE/ACM TASLP, 2015.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Xugang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Lu, Yu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Tsao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Shigeki Matsuda,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Chiori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Hori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Speech Enhancement Based on Deep Denoising Autoencoder,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Interspeech</a:t>
            </a:r>
            <a:r>
              <a:rPr lang="en-US" altLang="zh-TW" sz="1400" kern="100" dirty="0">
                <a:cs typeface="Times New Roman" panose="02020603050405020304" pitchFamily="18" charset="0"/>
              </a:rPr>
              <a:t> 2012.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cs typeface="Times New Roman" panose="02020603050405020304" pitchFamily="18" charset="0"/>
              </a:rPr>
              <a:t>Zhuo</a:t>
            </a:r>
            <a:r>
              <a:rPr lang="en-US" altLang="zh-TW" sz="1400" kern="100" dirty="0">
                <a:cs typeface="Times New Roman" panose="02020603050405020304" pitchFamily="18" charset="0"/>
              </a:rPr>
              <a:t> Chen, Shinji Watanabe,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Hakan</a:t>
            </a:r>
            <a:r>
              <a:rPr lang="en-US" altLang="zh-TW" sz="1400" kern="100" dirty="0">
                <a:cs typeface="Times New Roman" panose="02020603050405020304" pitchFamily="18" charset="0"/>
              </a:rPr>
              <a:t> Erdogan, John R. Hershey, Integration of Speech Enhancement and Recognition Using Long-short term Memory Recurrent Neural Network,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Interspeech</a:t>
            </a:r>
            <a:r>
              <a:rPr lang="en-US" altLang="zh-TW" sz="1400" kern="100" dirty="0">
                <a:cs typeface="Times New Roman" panose="02020603050405020304" pitchFamily="18" charset="0"/>
              </a:rPr>
              <a:t> 2015.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cs typeface="Times New Roman" panose="02020603050405020304" pitchFamily="18" charset="0"/>
              </a:rPr>
              <a:t>Felix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Weninger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Hakan</a:t>
            </a:r>
            <a:r>
              <a:rPr lang="en-US" altLang="zh-TW" sz="1400" kern="100" dirty="0">
                <a:cs typeface="Times New Roman" panose="02020603050405020304" pitchFamily="18" charset="0"/>
              </a:rPr>
              <a:t> Erdogan, Shinji Watanabe, Emmanuel Vincent, Jonathan Le Roux, John R. Hershey, and Bjorn Schuller, Speech Enhancement with LSTM Recurrent Neural Networks and Its Application to Noise-robust ASR, LVA/ICA, 2015.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cs typeface="Times New Roman" panose="02020603050405020304" pitchFamily="18" charset="0"/>
              </a:rPr>
              <a:t>Szu</a:t>
            </a:r>
            <a:r>
              <a:rPr lang="en-US" altLang="zh-TW" sz="1400" kern="100" dirty="0">
                <a:cs typeface="Times New Roman" panose="02020603050405020304" pitchFamily="18" charset="0"/>
              </a:rPr>
              <a:t>-Wei Fu, Yu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Tsao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and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Xugang</a:t>
            </a:r>
            <a:r>
              <a:rPr lang="en-US" altLang="zh-TW" sz="1400" kern="100" dirty="0">
                <a:cs typeface="Times New Roman" panose="02020603050405020304" pitchFamily="18" charset="0"/>
              </a:rPr>
              <a:t> Lu, SNR-aware Convolutional Neural Network Modeling for Speech Enhancement,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Interspeech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2016.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cs typeface="Times New Roman" panose="02020603050405020304" pitchFamily="18" charset="0"/>
              </a:rPr>
              <a:t>Szu</a:t>
            </a:r>
            <a:r>
              <a:rPr lang="en-US" altLang="zh-TW" sz="1400" kern="100" dirty="0">
                <a:cs typeface="Times New Roman" panose="02020603050405020304" pitchFamily="18" charset="0"/>
              </a:rPr>
              <a:t>-Wei Fu, Yu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Tsao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Xugang</a:t>
            </a:r>
            <a:r>
              <a:rPr lang="en-US" altLang="zh-TW" sz="1400" kern="100" dirty="0">
                <a:cs typeface="Times New Roman" panose="02020603050405020304" pitchFamily="18" charset="0"/>
              </a:rPr>
              <a:t> Lu, and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Hisashi</a:t>
            </a:r>
            <a:r>
              <a:rPr lang="en-US" altLang="zh-TW" sz="1400" kern="100" dirty="0">
                <a:cs typeface="Times New Roman" panose="02020603050405020304" pitchFamily="18" charset="0"/>
              </a:rPr>
              <a:t> Kawai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End-to-end Waveform Utterance Enhancement for Direct Evaluation Metrics Optimization by Fully Convolutional Neural Networks,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arXiv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>
                <a:cs typeface="Times New Roman" panose="02020603050405020304" pitchFamily="18" charset="0"/>
              </a:rPr>
              <a:t>IEEE/ACM TASLP, 2018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 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b="1" kern="100" dirty="0">
                <a:cs typeface="Times New Roman" panose="02020603050405020304" pitchFamily="18" charset="0"/>
              </a:rPr>
              <a:t>Speech enhancement (GAN-based methods)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Pascual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Santiago,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Bonafonte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Antonio, and Serra Joan, SEGAN: Speech Enhancement Generative Adversarial Network, 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Interspeech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2017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Michelsanti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Daniel, and Zheng-Hua Tan, Conditional Generative Adversarial Networks for Speech Enhancement and Noise-robust Speaker Verification, 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Interspeech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2017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Donahue Chris, Li Bo, and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Prabhavalkar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Rohit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Exploring Speech Enhancement with Generative Adversarial Networks for Robust Speech Recognition,</a:t>
            </a:r>
            <a:r>
              <a:rPr lang="en-US" altLang="zh-TW" sz="1400" kern="100" dirty="0">
                <a:cs typeface="Times New Roman" panose="02020603050405020304" pitchFamily="18" charset="0"/>
              </a:rPr>
              <a:t> ICASPP, 2018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Higuchi Takuya, Kinoshita Keisuke, Delcroix Marc, and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Nakatani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Tomohiro, Adversarial Training for Data-driven Speech Enhancement without Parallel Corpus, ASRU, 2017.</a:t>
            </a:r>
          </a:p>
        </p:txBody>
      </p:sp>
    </p:spTree>
    <p:extLst>
      <p:ext uri="{BB962C8B-B14F-4D97-AF65-F5344CB8AC3E}">
        <p14:creationId xmlns:p14="http://schemas.microsoft.com/office/powerpoint/2010/main" val="24243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6"/>
          <a:stretch/>
        </p:blipFill>
        <p:spPr>
          <a:xfrm>
            <a:off x="104300" y="3645196"/>
            <a:ext cx="9144000" cy="287103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56"/>
          <a:stretch/>
        </p:blipFill>
        <p:spPr>
          <a:xfrm>
            <a:off x="0" y="1679287"/>
            <a:ext cx="9144000" cy="1841835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 txBox="1">
            <a:spLocks/>
          </p:cNvSpPr>
          <p:nvPr/>
        </p:nvSpPr>
        <p:spPr>
          <a:xfrm>
            <a:off x="159323" y="1624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Speech Enhancement</a:t>
            </a:r>
            <a:endParaRPr lang="zh-TW" altLang="en-US" dirty="0"/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00" y="1038207"/>
            <a:ext cx="9104245" cy="3263504"/>
          </a:xfrm>
        </p:spPr>
        <p:txBody>
          <a:bodyPr/>
          <a:lstStyle/>
          <a:p>
            <a:r>
              <a:rPr lang="en-US" altLang="zh-TW" dirty="0"/>
              <a:t>Speech enhancement GAN (SEGAN) </a:t>
            </a:r>
            <a:r>
              <a:rPr lang="en-US" altLang="zh-TW" sz="2000" dirty="0">
                <a:solidFill>
                  <a:srgbClr val="0000FF"/>
                </a:solidFill>
              </a:rPr>
              <a:t>[</a:t>
            </a:r>
            <a:r>
              <a:rPr lang="en-US" altLang="zh-TW" sz="2000" dirty="0" err="1">
                <a:solidFill>
                  <a:srgbClr val="0000FF"/>
                </a:solidFill>
              </a:rPr>
              <a:t>Pascual</a:t>
            </a:r>
            <a:r>
              <a:rPr lang="en-US" altLang="zh-TW" sz="2000" dirty="0">
                <a:solidFill>
                  <a:srgbClr val="0000FF"/>
                </a:solidFill>
              </a:rPr>
              <a:t> et al., </a:t>
            </a:r>
            <a:r>
              <a:rPr lang="en-US" altLang="zh-TW" sz="2000" dirty="0" err="1">
                <a:solidFill>
                  <a:srgbClr val="0000FF"/>
                </a:solidFill>
              </a:rPr>
              <a:t>Interspeech</a:t>
            </a:r>
            <a:r>
              <a:rPr lang="en-US" altLang="zh-TW" sz="2000" dirty="0">
                <a:solidFill>
                  <a:srgbClr val="0000FF"/>
                </a:solidFill>
              </a:rPr>
              <a:t> 2017]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1" name="箭號: 向右 5">
            <a:extLst>
              <a:ext uri="{FF2B5EF4-FFF2-40B4-BE49-F238E27FC236}">
                <a16:creationId xmlns:a16="http://schemas.microsoft.com/office/drawing/2014/main" id="{7B7AD4A5-C0E0-41E3-AA18-8D02EE613AD7}"/>
              </a:ext>
            </a:extLst>
          </p:cNvPr>
          <p:cNvSpPr/>
          <p:nvPr/>
        </p:nvSpPr>
        <p:spPr>
          <a:xfrm rot="16200000">
            <a:off x="3341792" y="2995635"/>
            <a:ext cx="460749" cy="4233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2" name="矩形 1"/>
          <p:cNvSpPr/>
          <p:nvPr/>
        </p:nvSpPr>
        <p:spPr>
          <a:xfrm>
            <a:off x="3437081" y="3376400"/>
            <a:ext cx="27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z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14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3777" y="1050228"/>
            <a:ext cx="847659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1400" b="1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Postfilter</a:t>
            </a:r>
            <a:r>
              <a:rPr lang="en-US" altLang="zh-TW" sz="1400" b="1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(</a:t>
            </a:r>
            <a:r>
              <a:rPr lang="en-US" altLang="zh-TW" sz="1400" b="1" kern="100" dirty="0">
                <a:cs typeface="Times New Roman" panose="02020603050405020304" pitchFamily="18" charset="0"/>
              </a:rPr>
              <a:t>conventional methods) 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Toda Tomoki, and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Tokuda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Keiichi, A Speech Parameter Generation Algorithm Considering Global Variance for HMM-based Speech Synthesis, IEICE Trans. Inf. Syst., 2007.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Sil’en</a:t>
            </a:r>
            <a:r>
              <a:rPr lang="en-US" altLang="zh-TW" sz="1400" kern="100" dirty="0">
                <a:cs typeface="Times New Roman" panose="02020603050405020304" pitchFamily="18" charset="0"/>
              </a:rPr>
              <a:t> 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Hanna,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Helander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Elina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Nurminen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Jani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and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Gabbouj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Moncef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Ways to Implement Global Variance in Statistical Speech Synthesis,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Interspeech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2012.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Takamichi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Shinnosuke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Toda Tomoki,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Neubig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Graham, Sakti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Sakriani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and Nakamura Satoshi, A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Postfilter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to Modify the Modulation Spectrum in HMM-based Speech Synthesis, ICASSP, 2014.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Ling-Hui Chen,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Tuomo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Raitio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Cassia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Valentini-Botinhao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Junichi Yamagishi, and Zhen-Hua Ling, DNN-based Stochastic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Postfilter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for HMM-based Speech Synthesis,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Interspeech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2014.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Ling-Hui Chen,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Tuomo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Raitio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Cassia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Valentini-Botinhao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Zhen-Hua Ling, and Junichi Yamagishi, A Deep Generative Architecture for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Postfiltering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in Statistical Parametric Speech Synthesis, </a:t>
            </a:r>
            <a:r>
              <a:rPr lang="en-US" altLang="zh-TW" sz="1400" kern="100" dirty="0">
                <a:cs typeface="Times New Roman" panose="02020603050405020304" pitchFamily="18" charset="0"/>
              </a:rPr>
              <a:t>IEEE/ACM TASLP,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2015.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TW" sz="1400" b="1" kern="100" dirty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b="1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Postfilter</a:t>
            </a:r>
            <a:r>
              <a:rPr lang="en-US" altLang="zh-TW" sz="1400" b="1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(</a:t>
            </a:r>
            <a:r>
              <a:rPr lang="en-US" altLang="zh-TW" sz="1400" b="1" kern="100" dirty="0">
                <a:cs typeface="Times New Roman" panose="02020603050405020304" pitchFamily="18" charset="0"/>
              </a:rPr>
              <a:t>GAN-based methods)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Kaneko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Takuhiro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Kameoka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Hirokazu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Hojo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Nobukatsu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Ijima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Yusuke,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Hiramatsu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Kaoru, and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Kashino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Kunio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Generative Adversarial Network-based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Postfilter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for Statistical Parametric Speech Synthesis, ICASSP, 2017.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Kaneko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Takuhiro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Takaki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Shinji,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Kameoka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Hirokazu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and Yamagishi Junichi, Generative Adversarial Network-Based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Postfilter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for STFT Spectrograms,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Interspeech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2017.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Saito Yuki,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Takamichi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Shinnosuke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and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Saruwatari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Hiroshi, Training Algorithm to Deceive Anti-spoofing Verification for DNN-based Speech Synthesis, ICASSP, 2017.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Saito Yuki,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Takamichi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Shinnosuke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Saruwatari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Hiroshi, Saito Yuki,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Takamichi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Shinnosuke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and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Saruwatari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Hiroshi, Statistical Parametric Speech Synthesis Incorporating Generative Adversarial Networks, </a:t>
            </a:r>
            <a:r>
              <a:rPr lang="en-US" altLang="zh-TW" sz="1400" kern="100" dirty="0">
                <a:cs typeface="Times New Roman" panose="02020603050405020304" pitchFamily="18" charset="0"/>
              </a:rPr>
              <a:t>IEEE/ACM TASLP, 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2018.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Bajibabu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Bollepalli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Lauri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Juvela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and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Alku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Paavo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Generative Adversarial Network-based Glottal Waveform Model for Statistical Parametric Speech Synthesis,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Interspeech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 2017.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Yang Shan,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Xie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Lei, Chen Xiao, Lou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Xiaoyan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Zhu Xuan, Huang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Dongyan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and Li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Haizhou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Statistical Parametric Speech Synthesis Using Generative Adversarial Networks Under a Multi-task Learning Framework, ASRU, 2017.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TW" altLang="zh-TW" sz="1400" kern="100" dirty="0"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60853" y="56056"/>
            <a:ext cx="7886700" cy="994172"/>
          </a:xfrm>
        </p:spPr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36600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3780" y="952038"/>
            <a:ext cx="85659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1400" b="1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VC (conventional methods) 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cs typeface="Times New Roman" panose="02020603050405020304" pitchFamily="18" charset="0"/>
              </a:rPr>
              <a:t>Toda Tomoki, Black Alan W, and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Tokuda</a:t>
            </a:r>
            <a:r>
              <a:rPr lang="en-US" altLang="zh-TW" sz="1400" kern="100" dirty="0">
                <a:cs typeface="Times New Roman" panose="02020603050405020304" pitchFamily="18" charset="0"/>
              </a:rPr>
              <a:t> Keiichi, Voice Conversion Based on Maximum Likelihood Estimation of Spectral Parameter Trajectory, IEEE/ACM TASLP, 2007.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cs typeface="Times New Roman" panose="02020603050405020304" pitchFamily="18" charset="0"/>
              </a:rPr>
              <a:t>Ling-Hui Chen, Zhen-Hua Ling, Li-Juan Liu, and Li-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Rong</a:t>
            </a:r>
            <a:r>
              <a:rPr lang="en-US" altLang="zh-TW" sz="1400" kern="100" dirty="0">
                <a:cs typeface="Times New Roman" panose="02020603050405020304" pitchFamily="18" charset="0"/>
              </a:rPr>
              <a:t> Dai, Voice Conversion Using Deep Neural Networks with Layer-wise Generative Training, IEEE/ACM TASLP, 2014.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cs typeface="Times New Roman" panose="02020603050405020304" pitchFamily="18" charset="0"/>
              </a:rPr>
              <a:t>Srinivas Desai, Alan W Black, B.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Yegnanarayana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and Kishore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Prahallad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Spectral mapping Using artificial Neural Networks for Voice Conversion, IEEE/ACM TASLP, 2010.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cs typeface="Times New Roman" panose="02020603050405020304" pitchFamily="18" charset="0"/>
              </a:rPr>
              <a:t>Nakashika</a:t>
            </a:r>
            <a:r>
              <a:rPr lang="en-US" altLang="zh-TW" sz="1400" kern="100" dirty="0">
                <a:cs typeface="Times New Roman" panose="02020603050405020304" pitchFamily="18" charset="0"/>
              </a:rPr>
              <a:t> Toru,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Takiguchi</a:t>
            </a:r>
            <a:r>
              <a:rPr lang="en-US" altLang="zh-TW" sz="1400" kern="100" dirty="0">
                <a:cs typeface="Times New Roman" panose="02020603050405020304" pitchFamily="18" charset="0"/>
              </a:rPr>
              <a:t> Tetsuya, Ariki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Yasuo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High-order Sequence Modeling Using Speaker-dependent Recurrent Temporal Restricted Boltzmann Machines for Voice Conversion,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Interspeech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2014.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cs typeface="Times New Roman" panose="02020603050405020304" pitchFamily="18" charset="0"/>
              </a:rPr>
              <a:t>Takuhiro</a:t>
            </a:r>
            <a:r>
              <a:rPr lang="en-US" altLang="zh-TW" sz="1400" kern="100" dirty="0">
                <a:cs typeface="Times New Roman" panose="02020603050405020304" pitchFamily="18" charset="0"/>
              </a:rPr>
              <a:t> Kaneko,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Hirokazu</a:t>
            </a:r>
            <a:r>
              <a:rPr lang="en-US" altLang="zh-TW" sz="1400" kern="100" dirty="0"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Kameoka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Kaoru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Hiramatsu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and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Kunio</a:t>
            </a:r>
            <a:r>
              <a:rPr lang="en-US" altLang="zh-TW" sz="1400" kern="100" dirty="0"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Kashino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Sequence-to-sequence Voice Conversion with Similarity Metric Learned Using Generative Adversarial Networks,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Interspeech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2017.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cs typeface="Times New Roman" panose="02020603050405020304" pitchFamily="18" charset="0"/>
              </a:rPr>
              <a:t>Zhizheng</a:t>
            </a:r>
            <a:r>
              <a:rPr lang="en-US" altLang="zh-TW" sz="1400" kern="100" dirty="0">
                <a:cs typeface="Times New Roman" panose="02020603050405020304" pitchFamily="18" charset="0"/>
              </a:rPr>
              <a:t> Wu,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Tuomas</a:t>
            </a:r>
            <a:r>
              <a:rPr lang="en-US" altLang="zh-TW" sz="1400" kern="100" dirty="0">
                <a:cs typeface="Times New Roman" panose="02020603050405020304" pitchFamily="18" charset="0"/>
              </a:rPr>
              <a:t> Virtanen,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Eng-Siong</a:t>
            </a:r>
            <a:r>
              <a:rPr lang="en-US" altLang="zh-TW" sz="1400" kern="100" dirty="0"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Chng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and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Haizhou</a:t>
            </a:r>
            <a:r>
              <a:rPr lang="en-US" altLang="zh-TW" sz="1400" kern="100" dirty="0">
                <a:cs typeface="Times New Roman" panose="02020603050405020304" pitchFamily="18" charset="0"/>
              </a:rPr>
              <a:t> Li, Exemplar-based Sparse Representation with Residual Compensation for Voice Conversion, IEEE/ACM TASLP, 2014.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Szu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-Wei Fu, Pei-Chun Li, Ying-Hui Lai, Cheng-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Chien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Yang, Li-Chun Hsieh, and Yu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Tsao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Joint Dictionary Learning-based Non-negative Matrix Factorization for Voice Conversion to Improve Speech Intelligibility After Oral Surgery, IEEE TBME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2017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Yi-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Chiao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Wu,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Hsin-Te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Hwang, Chin-Cheng Hsu, Yu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Tsao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and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Hsin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-Min Wang, Locally Linear Embedding for Exemplar-based Spectral Conversion,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Interspeech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2016.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b="1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VC (GAN-based methods)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Chin-Cheng Hsu,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Hsin-Te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Hwang, Yi-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Chiao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Wu, Yu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Tsao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and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Hsin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-Min Wang Voice Conversion from Unaligned Corpora Using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Variational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Autoencoding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Wasserstein Generative Adversarial Networks, 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arXiv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2017.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Takuhiro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Kaneko,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Hirokazu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Kameoka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Kaoru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Hiramatsu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and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Kunio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Kashino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Sequence-to-sequence Voice Conversion with Similarity Metric Learned Using Generative Adversarial Networks,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Interspeech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2017.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Takuhiro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Kaneko, and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Hirokazu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Kameoka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. Parallel-Data-Free Voice Conversion Using Cycle-Consistent Adversarial Networks,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arXiv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2017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.</a:t>
            </a:r>
            <a:endParaRPr lang="zh-TW" altLang="zh-TW" sz="1400" kern="100" dirty="0"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60853" y="56056"/>
            <a:ext cx="7886700" cy="994172"/>
          </a:xfrm>
        </p:spPr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53207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1945" y="986129"/>
            <a:ext cx="85081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1400" b="1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ASR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Yusuke Shinohara, Adversarial Multi-Task Learning of Deep Neural Networks for Robust Speech Recognition.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Interspeech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2016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Sining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Sun,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Ching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-Feng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Yeh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Mei-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Yuh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Hwang,</a:t>
            </a:r>
            <a:r>
              <a:rPr lang="en-US" altLang="zh-TW" sz="1400" kern="100" dirty="0">
                <a:cs typeface="Times New Roman" panose="02020603050405020304" pitchFamily="18" charset="0"/>
              </a:rPr>
              <a:t> 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Mari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Ostendorf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and Lei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Xie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Domain Adversarial Training for Accented Speech Recognition, ICASSP, 2018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Masato Mimura,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Shinsuke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Sakai, and Tatsuya Kawahara, Cross-domain Speech Recognition Using Nonparallel Corpora with Cycle-consistent Adversarial Networks, ASRU, 2017.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Anuroop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Sriram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Heewoo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Jun,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Yashesh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Gaur, and Sanjeev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Satheesh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Robust Speech Recognition Using Generative Adversarial Networks,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arXiv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2017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b="1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Speaker recognition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cs typeface="Times New Roman" panose="02020603050405020304" pitchFamily="18" charset="0"/>
              </a:rPr>
              <a:t>Qing Wang, Wei Rao,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Sining</a:t>
            </a:r>
            <a:r>
              <a:rPr lang="en-US" altLang="zh-TW" sz="1400" kern="100" dirty="0">
                <a:cs typeface="Times New Roman" panose="02020603050405020304" pitchFamily="18" charset="0"/>
              </a:rPr>
              <a:t> Sun, Lei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Xie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Eng</a:t>
            </a:r>
            <a:r>
              <a:rPr lang="en-US" altLang="zh-TW" sz="1400" kern="100" dirty="0"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Siong</a:t>
            </a:r>
            <a:r>
              <a:rPr lang="en-US" altLang="zh-TW" sz="1400" kern="100" dirty="0"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Chng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and </a:t>
            </a:r>
            <a:r>
              <a:rPr lang="en-US" altLang="zh-TW" sz="1400" kern="100" dirty="0" err="1">
                <a:cs typeface="Times New Roman" panose="02020603050405020304" pitchFamily="18" charset="0"/>
              </a:rPr>
              <a:t>Haizhou</a:t>
            </a:r>
            <a:r>
              <a:rPr lang="en-US" altLang="zh-TW" sz="1400" kern="100" dirty="0">
                <a:cs typeface="Times New Roman" panose="02020603050405020304" pitchFamily="18" charset="0"/>
              </a:rPr>
              <a:t> Li, Unsupervised Domain Adaptation via Domain Adversarial Training for Speaker Recognition, ICASSP, 2018. 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kern="100" dirty="0">
                <a:cs typeface="Times New Roman" panose="02020603050405020304" pitchFamily="18" charset="0"/>
              </a:rPr>
              <a:t> 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b="1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Emotion recognition  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Saurabh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Sahu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Rahul Gupta, Ganesh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Sivaraman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Wael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AbdAlmageed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and Carol Espy-Wilson, Adversarial Auto-encoders for Speech Based Emotion Recognition. 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Interspeech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2017.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 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400" b="1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Lipreading</a:t>
            </a:r>
            <a:r>
              <a:rPr lang="en-US" altLang="zh-TW" sz="1400" b="1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</a:t>
            </a:r>
            <a:endParaRPr lang="zh-TW" altLang="zh-TW" sz="1400" kern="100" dirty="0"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Michael Wand, and Jürgen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Schmidhuber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, Improving Speaker-Independent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Lipreading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 with Domain-Adversarial Training, </a:t>
            </a:r>
            <a:r>
              <a:rPr lang="en-US" altLang="zh-TW" sz="1400" kern="1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arXiv</a:t>
            </a:r>
            <a:r>
              <a:rPr lang="en-US" altLang="zh-TW" sz="1400" kern="100" dirty="0">
                <a:cs typeface="Times New Roman" panose="02020603050405020304" pitchFamily="18" charset="0"/>
              </a:rPr>
              <a:t>, 2017</a:t>
            </a:r>
            <a:r>
              <a:rPr lang="en-US" altLang="zh-TW" sz="1400" kern="100" dirty="0">
                <a:solidFill>
                  <a:srgbClr val="222222"/>
                </a:solidFill>
                <a:cs typeface="Times New Roman" panose="02020603050405020304" pitchFamily="18" charset="0"/>
              </a:rPr>
              <a:t>.</a:t>
            </a:r>
            <a:endParaRPr lang="zh-TW" altLang="en-US" sz="1400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60853" y="56056"/>
            <a:ext cx="7886700" cy="994172"/>
          </a:xfrm>
        </p:spPr>
        <p:txBody>
          <a:bodyPr/>
          <a:lstStyle/>
          <a:p>
            <a:r>
              <a:rPr lang="en-US" altLang="zh-TW" dirty="0">
                <a:latin typeface="+mn-lt"/>
              </a:rPr>
              <a:t>References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67120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0853" y="1075697"/>
            <a:ext cx="86710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Saurabh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Sahu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Rahul Gupta, Ganesh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Sivaraman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Carol Espy-Wilson, Smoothing Model Predictions using Adversarial Training Procedures for Speech Based Emotion Recognition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Fuming Fang, Junichi Yamagishi, Isao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Echizen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Jaime Lorenzo-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Trueba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High-quality Nonparallel Voice Conversion Based on Cycle-consistent Adversarial Network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Lauri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Juvela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Bajibabu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Bollepalli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Xin Wang,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Hirokazu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Kameoka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Manu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Airaksinen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Junichi Yamagishi,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Paavo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Alku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Speech Waveform Synthesis from MFCC Sequences with Generative Adversarial Networks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Zhong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Jinyu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Li,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Yifan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Gong,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Biing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-Hwang (Fred)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Juang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Adversarial Teacher-Student Learning for Unsupervised Domain Adaptation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Zhong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Jinyu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Li,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Zhuo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Chen, Yong Zhao, Vadim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Mazalov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Yifan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Gong,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Biing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-Hwang (Fred)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Juang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Speaker-Invariant Training via Adversarial Learning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Sen Li, Stephane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Villette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Pravin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Ramadas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Daniel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Sinder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Speech Bandwidth Extension using Generative Adversarial Networks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Qing Wang, Wei Rao,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Sining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Sun, Lei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Xie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Siong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Chng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Haizhou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Li, Unsupervised Domain Adaptation via Domain Adversarial Training for Speaker Recognition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Hu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Hu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Tian Tan,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Yanmin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Qian, Generative Adversarial Networks Based Data Augmentation for Noise Robust Speech Recognition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Yuki Saito,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Shinnosuke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Takamichi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Hiroshi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Saruwatari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Text-to-speech Synthesis using STFT Spectra Based on Low-/multi-resolution Generative Adversarial Networks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Jiangyan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Yi,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Jianhua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Tao,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Zhengqi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Wen, Ye Bai, Adversarial Multilingual Training for Low-resource Speech Recognition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Meet H.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Soni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Neil Shah, Hemant A.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Patil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Time-frequency Masking-based Speech Enhancement using Generative Adversarial Network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Taira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Tsuchiya,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Naohiro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Tawara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Tetsuji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Ogawa,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Tetsunori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Kobayashi, Speaker Invariant Feature Extraction for Zero-resource Languages with Adversarial Learning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60853" y="56056"/>
            <a:ext cx="7886700" cy="994172"/>
          </a:xfrm>
        </p:spPr>
        <p:txBody>
          <a:bodyPr/>
          <a:lstStyle/>
          <a:p>
            <a:r>
              <a:rPr lang="en-US" altLang="zh-TW" dirty="0">
                <a:latin typeface="+mn-lt"/>
              </a:rPr>
              <a:t>GANs in ICASSP</a:t>
            </a:r>
            <a:r>
              <a:rPr lang="zh-TW" altLang="en-US" dirty="0">
                <a:latin typeface="+mn-lt"/>
              </a:rPr>
              <a:t> </a:t>
            </a:r>
            <a:r>
              <a:rPr lang="en-US" altLang="zh-TW" dirty="0">
                <a:latin typeface="+mn-lt"/>
              </a:rPr>
              <a:t>2018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86857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9392" y="1113776"/>
            <a:ext cx="830317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Jing Han,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Zixing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Zhang, Zhao Ren, Fabien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Ringeval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Bjoern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Schuller, Towards Conditional Adversarial Training for Predicting Emotions from Speech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Chenxing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Li, Lei Zhu,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Shuang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Xu, Peng Gao, Bo Xu, CBLDNN-based Speaker-independent Speech Separation via Generative Adversarial Training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Anuroop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Sriram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Heewoo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Jun,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Yashesh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Gaur, Sanjeev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Satheesh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Robust Speech Recognition using Generative Adversarial Networks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Cem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Subakan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Paris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Smaragdis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Generative Adversarial Source Separation,  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Ashutosh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Pandey,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Deliang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Wang, On Adversarial Training and Loss Functions for Speech Enhancement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Bin Liu,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Shuai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Nie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Yaping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Zhang,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Dengfeng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Shan Liang,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Wenju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Liu, Boosting Noise Robustness of Acoustic Model via Deep Adversarial Training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Yang Gao, Rita Singh,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Bhiksha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Raj, Voice Impersonation using Generative Adversarial Networks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Aditay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Tripathi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Aanchan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Mohan,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Saket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Anand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Maneesh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Singh, Adversarial Learning of Raw Speech Features for Domain Invariant Speech Recognition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Zhe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-Cheng Fan, Yen-Lin Lai,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Jyh-Shing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Jang, SVSGAN: Singing Voice Separation via Generative Adversarial Network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Santiago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Pascual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Maruchan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Park, Joan Serra, Antonio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Bonafonte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Kang-Hun </a:t>
            </a:r>
            <a:r>
              <a:rPr lang="en-US" altLang="zh-TW" sz="14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Ahn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Language and Noise Transfer in Speech Enhancement Generative Adversarial Network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60853" y="56056"/>
            <a:ext cx="7886700" cy="994172"/>
          </a:xfrm>
        </p:spPr>
        <p:txBody>
          <a:bodyPr/>
          <a:lstStyle/>
          <a:p>
            <a:r>
              <a:rPr lang="en-US" altLang="zh-TW" dirty="0">
                <a:latin typeface="+mn-lt"/>
              </a:rPr>
              <a:t>GANs in ICASSP</a:t>
            </a:r>
            <a:r>
              <a:rPr lang="zh-TW" altLang="en-US" dirty="0">
                <a:latin typeface="+mn-lt"/>
              </a:rPr>
              <a:t> </a:t>
            </a:r>
            <a:r>
              <a:rPr lang="en-US" altLang="zh-TW" dirty="0">
                <a:latin typeface="+mn-lt"/>
              </a:rPr>
              <a:t>2018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15064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759821" y="9155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b="1" dirty="0">
                <a:latin typeface="+mn-lt"/>
              </a:rPr>
              <a:t>A promising research direction and still has room for further improvements in the speech signal processing domain </a:t>
            </a:r>
            <a:endParaRPr lang="zh-TW" altLang="en-US" sz="2400" b="1" dirty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1916832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Font typeface="Arial" charset="0"/>
              <a:buNone/>
              <a:defRPr kumimoji="1"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None/>
              <a:defRPr kumimoji="1"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Font typeface="Wingdings" pitchFamily="2" charset="2"/>
              <a:buNone/>
              <a:defRPr kumimoji="1"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endParaRPr lang="en-US" altLang="ja-JP" sz="4400" b="1" dirty="0">
              <a:solidFill>
                <a:srgbClr val="000066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r>
              <a:rPr lang="en-US" altLang="ja-JP" sz="4400" b="1" dirty="0">
                <a:solidFill>
                  <a:srgbClr val="000066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Thank You Very Much</a:t>
            </a:r>
          </a:p>
        </p:txBody>
      </p:sp>
      <p:sp>
        <p:nvSpPr>
          <p:cNvPr id="8" name="矩形 7"/>
          <p:cNvSpPr/>
          <p:nvPr/>
        </p:nvSpPr>
        <p:spPr>
          <a:xfrm>
            <a:off x="457702" y="4317132"/>
            <a:ext cx="8490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2400" dirty="0"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algn="ctr"/>
            <a:r>
              <a:rPr lang="en-US" altLang="zh-TW" sz="2400" dirty="0">
                <a:latin typeface="Calibri" pitchFamily="34" charset="0"/>
                <a:ea typeface="標楷體" pitchFamily="65" charset="-120"/>
                <a:cs typeface="Calibri" pitchFamily="34" charset="0"/>
              </a:rPr>
              <a:t>Tsao, Yu   Ph.D.</a:t>
            </a:r>
          </a:p>
          <a:p>
            <a:pPr algn="ctr"/>
            <a:r>
              <a:rPr lang="en-US" altLang="zh-TW" sz="2400" dirty="0">
                <a:latin typeface="Calibri" pitchFamily="34" charset="0"/>
                <a:ea typeface="標楷體" pitchFamily="65" charset="-120"/>
                <a:cs typeface="Calibri" pitchFamily="34" charset="0"/>
                <a:hlinkClick r:id="rId3"/>
              </a:rPr>
              <a:t>yu.tsao@citi.sinica.edu.tw</a:t>
            </a:r>
            <a:endParaRPr lang="en-US" altLang="zh-TW" sz="2400" dirty="0"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 algn="ctr"/>
            <a:r>
              <a:rPr lang="en-US" altLang="zh-TW" sz="2400" dirty="0">
                <a:latin typeface="Calibri" pitchFamily="34" charset="0"/>
                <a:ea typeface="標楷體" pitchFamily="65" charset="-120"/>
                <a:cs typeface="Calibri" pitchFamily="34" charset="0"/>
              </a:rPr>
              <a:t>https://www.citi.sinica.edu.tw/pages/yu.tsao/contact_zh.html</a:t>
            </a:r>
          </a:p>
        </p:txBody>
      </p:sp>
    </p:spTree>
    <p:extLst>
      <p:ext uri="{BB962C8B-B14F-4D97-AF65-F5344CB8AC3E}">
        <p14:creationId xmlns:p14="http://schemas.microsoft.com/office/powerpoint/2010/main" val="141710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3"/>
          <a:stretch/>
        </p:blipFill>
        <p:spPr>
          <a:xfrm>
            <a:off x="260923" y="2367481"/>
            <a:ext cx="4368227" cy="221997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97" y="2330743"/>
            <a:ext cx="4287712" cy="11268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1273" y="1930517"/>
            <a:ext cx="416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Table 1:</a:t>
            </a:r>
            <a:r>
              <a:rPr lang="zh-TW" altLang="en-US" sz="2000" dirty="0"/>
              <a:t> </a:t>
            </a:r>
            <a:r>
              <a:rPr lang="en-US" altLang="zh-TW" sz="2000" dirty="0"/>
              <a:t>Objective evaluation results. 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4828797" y="193063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dirty="0"/>
              <a:t>Table 2:</a:t>
            </a:r>
            <a:r>
              <a:rPr lang="zh-TW" altLang="en-US" sz="2000" dirty="0"/>
              <a:t> </a:t>
            </a:r>
            <a:r>
              <a:rPr lang="en-US" altLang="zh-TW" sz="2000" dirty="0"/>
              <a:t>Subjective evaluation results.</a:t>
            </a:r>
            <a:endParaRPr lang="zh-TW" altLang="en-US" sz="2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61" y="4213980"/>
            <a:ext cx="5032348" cy="170481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27511" y="3874004"/>
            <a:ext cx="400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Fig. 1: Preference test results.</a:t>
            </a:r>
            <a:endParaRPr lang="zh-TW" altLang="en-US" sz="20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 txBox="1">
            <a:spLocks/>
          </p:cNvSpPr>
          <p:nvPr/>
        </p:nvSpPr>
        <p:spPr>
          <a:xfrm>
            <a:off x="159323" y="1624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Speech Enhancement (SEGAN)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31035" y="6043323"/>
            <a:ext cx="8535926" cy="43088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200" dirty="0"/>
              <a:t>SEGAN</a:t>
            </a:r>
            <a:r>
              <a:rPr lang="zh-TW" altLang="en-US" sz="2200" dirty="0"/>
              <a:t> </a:t>
            </a:r>
            <a:r>
              <a:rPr lang="en-US" altLang="zh-TW" sz="2200" dirty="0"/>
              <a:t>yields better speech enhancement results than Noisy and Wiener.</a:t>
            </a: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55" y="1097374"/>
            <a:ext cx="7886700" cy="3263504"/>
          </a:xfrm>
        </p:spPr>
        <p:txBody>
          <a:bodyPr/>
          <a:lstStyle/>
          <a:p>
            <a:r>
              <a:rPr lang="en-US" altLang="zh-TW" dirty="0"/>
              <a:t>Experimental results 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388772" y="2526358"/>
            <a:ext cx="1071349" cy="1775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795612" y="2512290"/>
            <a:ext cx="1071349" cy="77305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497625" y="4437212"/>
            <a:ext cx="3086433" cy="13090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6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/>
          <p:cNvPicPr preferRelativeResize="0">
            <a:picLocks/>
          </p:cNvPicPr>
          <p:nvPr/>
        </p:nvPicPr>
        <p:blipFill rotWithShape="1">
          <a:blip r:embed="rId3"/>
          <a:srcRect l="13019" t="7660" r="9435" b="11161"/>
          <a:stretch/>
        </p:blipFill>
        <p:spPr>
          <a:xfrm>
            <a:off x="4061720" y="5262337"/>
            <a:ext cx="1620000" cy="12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83BA84-459A-4697-A4C0-A2674395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55" y="1097374"/>
            <a:ext cx="7886700" cy="3263504"/>
          </a:xfrm>
        </p:spPr>
        <p:txBody>
          <a:bodyPr/>
          <a:lstStyle/>
          <a:p>
            <a:r>
              <a:rPr lang="en-US" altLang="zh-TW" dirty="0"/>
              <a:t>Pix2Pix </a:t>
            </a:r>
            <a:r>
              <a:rPr lang="en-US" altLang="zh-TW" sz="2000" dirty="0">
                <a:solidFill>
                  <a:srgbClr val="0000FF"/>
                </a:solidFill>
              </a:rPr>
              <a:t>[</a:t>
            </a:r>
            <a:r>
              <a:rPr lang="en-US" altLang="zh-TW" sz="2000" dirty="0" err="1">
                <a:solidFill>
                  <a:srgbClr val="0000FF"/>
                </a:solidFill>
              </a:rPr>
              <a:t>Michelsanti</a:t>
            </a:r>
            <a:r>
              <a:rPr lang="en-US" altLang="zh-TW" sz="2000" dirty="0">
                <a:solidFill>
                  <a:srgbClr val="0000FF"/>
                </a:solidFill>
              </a:rPr>
              <a:t> et al., </a:t>
            </a:r>
            <a:r>
              <a:rPr lang="en-US" altLang="zh-TW" sz="2000" dirty="0" err="1">
                <a:solidFill>
                  <a:srgbClr val="0000FF"/>
                </a:solidFill>
              </a:rPr>
              <a:t>Interpsech</a:t>
            </a:r>
            <a:r>
              <a:rPr lang="en-US" altLang="zh-TW" sz="2000" dirty="0">
                <a:solidFill>
                  <a:srgbClr val="0000FF"/>
                </a:solidFill>
              </a:rPr>
              <a:t> 2017]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DA0DD7C-03D9-4027-92BF-F54C69D01976}"/>
              </a:ext>
            </a:extLst>
          </p:cNvPr>
          <p:cNvSpPr/>
          <p:nvPr/>
        </p:nvSpPr>
        <p:spPr>
          <a:xfrm>
            <a:off x="6195963" y="4327129"/>
            <a:ext cx="1440000" cy="14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200" b="1" i="1" dirty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233D1E01-B0D0-4E4A-94A2-EFCF8DC8A646}"/>
              </a:ext>
            </a:extLst>
          </p:cNvPr>
          <p:cNvSpPr/>
          <p:nvPr/>
        </p:nvSpPr>
        <p:spPr>
          <a:xfrm>
            <a:off x="7651398" y="4856965"/>
            <a:ext cx="315191" cy="392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798F2496-997F-4F8B-BCF0-A4321F228CCE}"/>
              </a:ext>
            </a:extLst>
          </p:cNvPr>
          <p:cNvSpPr/>
          <p:nvPr/>
        </p:nvSpPr>
        <p:spPr>
          <a:xfrm>
            <a:off x="5748030" y="4442531"/>
            <a:ext cx="432824" cy="392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E2CA0E82-5B39-41E7-BD03-51340E9EB337}"/>
              </a:ext>
            </a:extLst>
          </p:cNvPr>
          <p:cNvSpPr/>
          <p:nvPr/>
        </p:nvSpPr>
        <p:spPr>
          <a:xfrm>
            <a:off x="5762098" y="5296007"/>
            <a:ext cx="432824" cy="3927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9F1C25F-6173-4134-95DB-03FE14DCC7B3}"/>
              </a:ext>
            </a:extLst>
          </p:cNvPr>
          <p:cNvSpPr txBox="1"/>
          <p:nvPr/>
        </p:nvSpPr>
        <p:spPr>
          <a:xfrm>
            <a:off x="7971750" y="4793030"/>
            <a:ext cx="1684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/>
              <a:t>Scalar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49C14AC-95EB-40A3-9B99-C1529D827D3A}"/>
              </a:ext>
            </a:extLst>
          </p:cNvPr>
          <p:cNvSpPr txBox="1"/>
          <p:nvPr/>
        </p:nvSpPr>
        <p:spPr>
          <a:xfrm>
            <a:off x="3036264" y="4238962"/>
            <a:ext cx="1377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Clean</a:t>
            </a:r>
            <a:endParaRPr lang="zh-TW" altLang="en-US" sz="2200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D2301230-3A3A-4353-BD99-317D93CC410D}"/>
              </a:ext>
            </a:extLst>
          </p:cNvPr>
          <p:cNvSpPr txBox="1"/>
          <p:nvPr/>
        </p:nvSpPr>
        <p:spPr>
          <a:xfrm>
            <a:off x="2953402" y="5572278"/>
            <a:ext cx="1377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Noisy</a:t>
            </a:r>
            <a:endParaRPr lang="zh-TW" altLang="en-US" sz="22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34CD4EB-7BAA-4D44-9C65-78F02936E6A2}"/>
              </a:ext>
            </a:extLst>
          </p:cNvPr>
          <p:cNvSpPr/>
          <p:nvPr/>
        </p:nvSpPr>
        <p:spPr>
          <a:xfrm>
            <a:off x="7755605" y="5044642"/>
            <a:ext cx="1482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/>
              <a:t>(Fake</a:t>
            </a:r>
            <a:r>
              <a:rPr lang="en-US" altLang="zh-TW" sz="2200" b="1" dirty="0">
                <a:solidFill>
                  <a:srgbClr val="FF0000"/>
                </a:solidFill>
              </a:rPr>
              <a:t>/</a:t>
            </a:r>
            <a:r>
              <a:rPr lang="en-US" altLang="zh-TW" sz="2200" dirty="0"/>
              <a:t>Real)</a:t>
            </a:r>
            <a:endParaRPr lang="zh-TW" altLang="en-US" sz="2200" dirty="0"/>
          </a:p>
        </p:txBody>
      </p:sp>
      <p:cxnSp>
        <p:nvCxnSpPr>
          <p:cNvPr id="35" name="直線接點 34"/>
          <p:cNvCxnSpPr/>
          <p:nvPr/>
        </p:nvCxnSpPr>
        <p:spPr>
          <a:xfrm flipH="1">
            <a:off x="2963432" y="3696624"/>
            <a:ext cx="547127" cy="292735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449C14AC-95EB-40A3-9B99-C1529D827D3A}"/>
              </a:ext>
            </a:extLst>
          </p:cNvPr>
          <p:cNvSpPr txBox="1"/>
          <p:nvPr/>
        </p:nvSpPr>
        <p:spPr>
          <a:xfrm>
            <a:off x="-90568" y="4082726"/>
            <a:ext cx="1377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Output</a:t>
            </a:r>
            <a:endParaRPr lang="zh-TW" altLang="en-US" sz="2200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D2301230-3A3A-4353-BD99-317D93CC410D}"/>
              </a:ext>
            </a:extLst>
          </p:cNvPr>
          <p:cNvSpPr txBox="1"/>
          <p:nvPr/>
        </p:nvSpPr>
        <p:spPr>
          <a:xfrm>
            <a:off x="-125709" y="5562300"/>
            <a:ext cx="1377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Noisy</a:t>
            </a:r>
            <a:endParaRPr lang="zh-TW" altLang="en-US" sz="22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293ED7-2A84-4D0E-95BA-5F4C5FD9C400}"/>
              </a:ext>
            </a:extLst>
          </p:cNvPr>
          <p:cNvSpPr/>
          <p:nvPr/>
        </p:nvSpPr>
        <p:spPr>
          <a:xfrm>
            <a:off x="2813026" y="1889518"/>
            <a:ext cx="1440000" cy="14400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200" b="1" i="1" dirty="0">
                <a:solidFill>
                  <a:schemeClr val="tx2"/>
                </a:solidFill>
              </a:rPr>
              <a:t>G</a:t>
            </a: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1B247D78-BA52-4C38-AA41-01B9B82D1FE1}"/>
              </a:ext>
            </a:extLst>
          </p:cNvPr>
          <p:cNvSpPr/>
          <p:nvPr/>
        </p:nvSpPr>
        <p:spPr>
          <a:xfrm>
            <a:off x="4309108" y="2396229"/>
            <a:ext cx="396106" cy="4924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7B7AD4A5-C0E0-41E3-AA18-8D02EE613AD7}"/>
              </a:ext>
            </a:extLst>
          </p:cNvPr>
          <p:cNvSpPr/>
          <p:nvPr/>
        </p:nvSpPr>
        <p:spPr>
          <a:xfrm>
            <a:off x="2287562" y="2343208"/>
            <a:ext cx="460749" cy="4924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1069D948-184A-4F11-A947-900FA43244A7}"/>
              </a:ext>
            </a:extLst>
          </p:cNvPr>
          <p:cNvCxnSpPr>
            <a:cxnSpLocks/>
          </p:cNvCxnSpPr>
          <p:nvPr/>
        </p:nvCxnSpPr>
        <p:spPr>
          <a:xfrm>
            <a:off x="6451954" y="2642459"/>
            <a:ext cx="492260" cy="0"/>
          </a:xfrm>
          <a:prstGeom prst="straightConnector1">
            <a:avLst/>
          </a:prstGeom>
          <a:ln w="635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73A4D9C-800F-487C-BD9A-CD677E9E450A}"/>
              </a:ext>
            </a:extLst>
          </p:cNvPr>
          <p:cNvSpPr txBox="1"/>
          <p:nvPr/>
        </p:nvSpPr>
        <p:spPr>
          <a:xfrm>
            <a:off x="650647" y="1590780"/>
            <a:ext cx="1466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Noisy</a:t>
            </a:r>
            <a:endParaRPr lang="zh-TW" altLang="en-US" sz="22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83ECDB0-83CD-4B75-AAE1-0F4C0461C975}"/>
              </a:ext>
            </a:extLst>
          </p:cNvPr>
          <p:cNvSpPr txBox="1"/>
          <p:nvPr/>
        </p:nvSpPr>
        <p:spPr>
          <a:xfrm>
            <a:off x="4877598" y="1600013"/>
            <a:ext cx="1466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Output</a:t>
            </a:r>
            <a:endParaRPr lang="zh-TW" altLang="en-US" sz="22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9E4EE1A1-EBB7-4BA3-9895-541EF1AE920D}"/>
              </a:ext>
            </a:extLst>
          </p:cNvPr>
          <p:cNvSpPr txBox="1"/>
          <p:nvPr/>
        </p:nvSpPr>
        <p:spPr>
          <a:xfrm>
            <a:off x="7072868" y="1603609"/>
            <a:ext cx="1466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/>
              <a:t>Clean</a:t>
            </a:r>
            <a:endParaRPr lang="zh-TW" altLang="en-US" sz="2200" dirty="0"/>
          </a:p>
        </p:txBody>
      </p:sp>
      <p:sp>
        <p:nvSpPr>
          <p:cNvPr id="52" name="標題 1">
            <a:extLst>
              <a:ext uri="{FF2B5EF4-FFF2-40B4-BE49-F238E27FC236}">
                <a16:creationId xmlns:a16="http://schemas.microsoft.com/office/drawing/2014/main" id="{091A4630-B384-4219-9429-A7FCB928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3" y="162445"/>
            <a:ext cx="7886700" cy="994172"/>
          </a:xfrm>
        </p:spPr>
        <p:txBody>
          <a:bodyPr/>
          <a:lstStyle/>
          <a:p>
            <a:r>
              <a:rPr lang="en-US" altLang="zh-TW" dirty="0"/>
              <a:t>Speech Enhancement</a:t>
            </a:r>
            <a:endParaRPr lang="zh-TW" altLang="en-US" dirty="0"/>
          </a:p>
        </p:txBody>
      </p:sp>
      <p:pic>
        <p:nvPicPr>
          <p:cNvPr id="33" name="圖片 32"/>
          <p:cNvPicPr preferRelativeResize="0">
            <a:picLocks/>
          </p:cNvPicPr>
          <p:nvPr/>
        </p:nvPicPr>
        <p:blipFill rotWithShape="1">
          <a:blip r:embed="rId4"/>
          <a:srcRect l="13036" t="7459" r="9570" b="11112"/>
          <a:stretch/>
        </p:blipFill>
        <p:spPr>
          <a:xfrm>
            <a:off x="7021851" y="2048788"/>
            <a:ext cx="1620000" cy="12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34" name="圖片 33"/>
          <p:cNvPicPr preferRelativeResize="0">
            <a:picLocks/>
          </p:cNvPicPr>
          <p:nvPr/>
        </p:nvPicPr>
        <p:blipFill rotWithShape="1">
          <a:blip r:embed="rId5"/>
          <a:srcRect l="13048" t="7553" r="9458" b="11190"/>
          <a:stretch/>
        </p:blipFill>
        <p:spPr>
          <a:xfrm>
            <a:off x="4831954" y="2048788"/>
            <a:ext cx="1620000" cy="12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38" name="圖片 37"/>
          <p:cNvPicPr preferRelativeResize="0">
            <a:picLocks/>
          </p:cNvPicPr>
          <p:nvPr/>
        </p:nvPicPr>
        <p:blipFill rotWithShape="1">
          <a:blip r:embed="rId3"/>
          <a:srcRect l="13019" t="7660" r="9435" b="11161"/>
          <a:stretch/>
        </p:blipFill>
        <p:spPr>
          <a:xfrm>
            <a:off x="564441" y="2048538"/>
            <a:ext cx="1620000" cy="12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41" name="圖片 40"/>
          <p:cNvPicPr preferRelativeResize="0">
            <a:picLocks/>
          </p:cNvPicPr>
          <p:nvPr/>
        </p:nvPicPr>
        <p:blipFill rotWithShape="1">
          <a:blip r:embed="rId5"/>
          <a:srcRect l="13048" t="7553" r="9458" b="11190"/>
          <a:stretch/>
        </p:blipFill>
        <p:spPr>
          <a:xfrm>
            <a:off x="1218372" y="3780017"/>
            <a:ext cx="1620000" cy="12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42" name="圖片 41"/>
          <p:cNvPicPr preferRelativeResize="0">
            <a:picLocks/>
          </p:cNvPicPr>
          <p:nvPr/>
        </p:nvPicPr>
        <p:blipFill rotWithShape="1">
          <a:blip r:embed="rId3"/>
          <a:srcRect l="13019" t="7660" r="9435" b="11161"/>
          <a:stretch/>
        </p:blipFill>
        <p:spPr>
          <a:xfrm>
            <a:off x="1224778" y="5264333"/>
            <a:ext cx="1620000" cy="12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44" name="圖片 43"/>
          <p:cNvPicPr preferRelativeResize="0">
            <a:picLocks/>
          </p:cNvPicPr>
          <p:nvPr/>
        </p:nvPicPr>
        <p:blipFill rotWithShape="1">
          <a:blip r:embed="rId4"/>
          <a:srcRect l="13036" t="7459" r="9570" b="11112"/>
          <a:stretch/>
        </p:blipFill>
        <p:spPr>
          <a:xfrm>
            <a:off x="4088283" y="3748766"/>
            <a:ext cx="1620000" cy="12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3284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13568</TotalTime>
  <Words>9623</Words>
  <Application>Microsoft Office PowerPoint</Application>
  <PresentationFormat>如螢幕大小 (4:3)</PresentationFormat>
  <Paragraphs>1712</Paragraphs>
  <Slides>75</Slides>
  <Notes>72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75</vt:i4>
      </vt:variant>
    </vt:vector>
  </HeadingPairs>
  <TitlesOfParts>
    <vt:vector size="84" baseType="lpstr"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Generative Adversarial Network  and its Applications to Signal Processing  and Natural Language Processing</vt:lpstr>
      <vt:lpstr>Outline of Part II</vt:lpstr>
      <vt:lpstr>Speech Signal Generation (Regression Task)</vt:lpstr>
      <vt:lpstr>Speech, Speaker, Emotion Recognition and Lip-reading (Classification Task)</vt:lpstr>
      <vt:lpstr>Outline of Part II</vt:lpstr>
      <vt:lpstr>Speech Enhancement</vt:lpstr>
      <vt:lpstr>PowerPoint 簡報</vt:lpstr>
      <vt:lpstr>PowerPoint 簡報</vt:lpstr>
      <vt:lpstr>Speech Enhancement</vt:lpstr>
      <vt:lpstr>Speech Enhancement (Pix2Pix)</vt:lpstr>
      <vt:lpstr>Speech Enhancement (Pix2Pix)</vt:lpstr>
      <vt:lpstr>Speech Enhancement</vt:lpstr>
      <vt:lpstr>Speech Enhancement (FSEGAN)</vt:lpstr>
      <vt:lpstr>Speech Enhancement (FSEGAN)</vt:lpstr>
      <vt:lpstr>Speech Enhancement</vt:lpstr>
      <vt:lpstr>Speech Enhancement (ATME)</vt:lpstr>
      <vt:lpstr>Speech Enhancement (ATME)</vt:lpstr>
      <vt:lpstr>Speech Enhancement (ATME)</vt:lpstr>
      <vt:lpstr>Speech Enhancement (AFT) </vt:lpstr>
      <vt:lpstr>Speech Enhancement (AFT) </vt:lpstr>
      <vt:lpstr>Outline of Part II</vt:lpstr>
      <vt:lpstr>Postfilter</vt:lpstr>
      <vt:lpstr>Postfilter</vt:lpstr>
      <vt:lpstr>Postfilter (GAN-based Postfilter)</vt:lpstr>
      <vt:lpstr>PowerPoint 簡報</vt:lpstr>
      <vt:lpstr>PowerPoint 簡報</vt:lpstr>
      <vt:lpstr>Postfilter (GAN-postfilter-SFTF)</vt:lpstr>
      <vt:lpstr>Postfilter (GAN-postfilter-SFTF)</vt:lpstr>
      <vt:lpstr>Speech Synthesis</vt:lpstr>
      <vt:lpstr>PowerPoint 簡報</vt:lpstr>
      <vt:lpstr>Speech Synthesis</vt:lpstr>
      <vt:lpstr>PowerPoint 簡報</vt:lpstr>
      <vt:lpstr>Speech Synthesis</vt:lpstr>
      <vt:lpstr>Speech Synthesis (GlottGAN) </vt:lpstr>
      <vt:lpstr>Speech Synthesis</vt:lpstr>
      <vt:lpstr>Speech Synthesis (SS-GAN-MTL) </vt:lpstr>
      <vt:lpstr>Speech Synthesis (SS-GAN-MTL)</vt:lpstr>
      <vt:lpstr>Voice Conversion </vt:lpstr>
      <vt:lpstr>Voice Conversion </vt:lpstr>
      <vt:lpstr>Voice Conversion (VAW-GAN)</vt:lpstr>
      <vt:lpstr>Voice Conversion </vt:lpstr>
      <vt:lpstr>Voice Conversion (LSM)</vt:lpstr>
      <vt:lpstr>Voice Conversion (LSM)</vt:lpstr>
      <vt:lpstr>Voice Conversion</vt:lpstr>
      <vt:lpstr>Voice Conversion (CycleGAN-VC)</vt:lpstr>
      <vt:lpstr>Voice Conversion </vt:lpstr>
      <vt:lpstr>Voice Conversion (Multi-target VC) </vt:lpstr>
      <vt:lpstr>Outline of Part II</vt:lpstr>
      <vt:lpstr>Speech, Speaker, Emotion Recognition and Lip-reading (Classification Task)</vt:lpstr>
      <vt:lpstr>Speech Recognition </vt:lpstr>
      <vt:lpstr>Speech Recognition (AMT) </vt:lpstr>
      <vt:lpstr>Speech Recognition </vt:lpstr>
      <vt:lpstr>Speech Recognition (DAT) </vt:lpstr>
      <vt:lpstr>Speech Recognition </vt:lpstr>
      <vt:lpstr>Speech Recognition (GAN-Enhancer)</vt:lpstr>
      <vt:lpstr>Outline of Part II</vt:lpstr>
      <vt:lpstr>Speaker Recognition </vt:lpstr>
      <vt:lpstr>Speaker Recognition (DANN) </vt:lpstr>
      <vt:lpstr>Outline of Part II</vt:lpstr>
      <vt:lpstr>Emotion Recognition </vt:lpstr>
      <vt:lpstr>Emotion Recognition (AAE-ER) </vt:lpstr>
      <vt:lpstr>Outline of Part II</vt:lpstr>
      <vt:lpstr>Lip-reading</vt:lpstr>
      <vt:lpstr>Lip-reading (DAT-LR) </vt:lpstr>
      <vt:lpstr>Outline of Part II</vt:lpstr>
      <vt:lpstr>Speech Signal Generation (Regression Task)</vt:lpstr>
      <vt:lpstr>Speech, Speaker, Emotion Recognition and Lip-reading (Classification Task)</vt:lpstr>
      <vt:lpstr>More GANs in Speech </vt:lpstr>
      <vt:lpstr>References</vt:lpstr>
      <vt:lpstr>References</vt:lpstr>
      <vt:lpstr>References</vt:lpstr>
      <vt:lpstr>References</vt:lpstr>
      <vt:lpstr>GANs in ICASSP 2018</vt:lpstr>
      <vt:lpstr>GANs in ICASSP 2018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346</cp:revision>
  <dcterms:created xsi:type="dcterms:W3CDTF">2017-08-05T10:25:24Z</dcterms:created>
  <dcterms:modified xsi:type="dcterms:W3CDTF">2018-06-05T16:19:04Z</dcterms:modified>
</cp:coreProperties>
</file>